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</p:sldIdLst>
  <p:sldSz cy="5143500" cx="9144000"/>
  <p:notesSz cx="6858000" cy="9144000"/>
  <p:embeddedFontLst>
    <p:embeddedFont>
      <p:font typeface="Roboto"/>
      <p:regular r:id="rId63"/>
      <p:bold r:id="rId64"/>
      <p:italic r:id="rId65"/>
      <p:boldItalic r:id="rId66"/>
    </p:embeddedFont>
    <p:embeddedFont>
      <p:font typeface="Merriweather Light"/>
      <p:regular r:id="rId67"/>
      <p:bold r:id="rId68"/>
      <p:italic r:id="rId69"/>
      <p:boldItalic r:id="rId70"/>
    </p:embeddedFont>
    <p:embeddedFont>
      <p:font typeface="Poppins"/>
      <p:regular r:id="rId71"/>
      <p:bold r:id="rId72"/>
      <p:italic r:id="rId73"/>
      <p:boldItalic r:id="rId74"/>
    </p:embeddedFont>
    <p:embeddedFont>
      <p:font typeface="EB Garamond Medium"/>
      <p:regular r:id="rId75"/>
      <p:bold r:id="rId76"/>
      <p:italic r:id="rId77"/>
      <p:boldItalic r:id="rId78"/>
    </p:embeddedFont>
    <p:embeddedFont>
      <p:font typeface="Poppins Light"/>
      <p:regular r:id="rId79"/>
      <p:bold r:id="rId80"/>
      <p:italic r:id="rId81"/>
      <p:boldItalic r:id="rId82"/>
    </p:embeddedFont>
    <p:embeddedFont>
      <p:font typeface="Pacifico"/>
      <p:regular r:id="rId83"/>
    </p:embeddedFont>
    <p:embeddedFont>
      <p:font typeface="Poppins Medium"/>
      <p:regular r:id="rId84"/>
      <p:bold r:id="rId85"/>
      <p:italic r:id="rId86"/>
      <p:boldItalic r:id="rId87"/>
    </p:embeddedFont>
    <p:embeddedFont>
      <p:font typeface="Poppins SemiBold"/>
      <p:regular r:id="rId88"/>
      <p:bold r:id="rId89"/>
      <p:italic r:id="rId90"/>
      <p:boldItalic r:id="rId91"/>
    </p:embeddedFont>
    <p:embeddedFont>
      <p:font typeface="Merriweather"/>
      <p:regular r:id="rId92"/>
      <p:bold r:id="rId93"/>
      <p:italic r:id="rId94"/>
      <p:boldItalic r:id="rId95"/>
    </p:embeddedFont>
    <p:embeddedFont>
      <p:font typeface="Century Gothic"/>
      <p:regular r:id="rId96"/>
      <p:bold r:id="rId97"/>
      <p:italic r:id="rId98"/>
      <p:boldItalic r:id="rId9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C46028E-92FF-4861-9D4A-6629D5448C21}">
  <a:tblStyle styleId="{7C46028E-92FF-4861-9D4A-6629D5448C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font" Target="fonts/Merriweather-boldItalic.fntdata"/><Relationship Id="rId94" Type="http://schemas.openxmlformats.org/officeDocument/2006/relationships/font" Target="fonts/Merriweather-italic.fntdata"/><Relationship Id="rId97" Type="http://schemas.openxmlformats.org/officeDocument/2006/relationships/font" Target="fonts/CenturyGothic-bold.fntdata"/><Relationship Id="rId96" Type="http://schemas.openxmlformats.org/officeDocument/2006/relationships/font" Target="fonts/CenturyGothic-regular.fntdata"/><Relationship Id="rId11" Type="http://schemas.openxmlformats.org/officeDocument/2006/relationships/slide" Target="slides/slide5.xml"/><Relationship Id="rId99" Type="http://schemas.openxmlformats.org/officeDocument/2006/relationships/font" Target="fonts/CenturyGothic-boldItalic.fntdata"/><Relationship Id="rId10" Type="http://schemas.openxmlformats.org/officeDocument/2006/relationships/slide" Target="slides/slide4.xml"/><Relationship Id="rId98" Type="http://schemas.openxmlformats.org/officeDocument/2006/relationships/font" Target="fonts/CenturyGothic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font" Target="fonts/PoppinsSemiBold-boldItalic.fntdata"/><Relationship Id="rId90" Type="http://schemas.openxmlformats.org/officeDocument/2006/relationships/font" Target="fonts/PoppinsSemiBold-italic.fntdata"/><Relationship Id="rId93" Type="http://schemas.openxmlformats.org/officeDocument/2006/relationships/font" Target="fonts/Merriweather-bold.fntdata"/><Relationship Id="rId92" Type="http://schemas.openxmlformats.org/officeDocument/2006/relationships/font" Target="fonts/Merriweather-regular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font" Target="fonts/PoppinsMedium-regular.fntdata"/><Relationship Id="rId83" Type="http://schemas.openxmlformats.org/officeDocument/2006/relationships/font" Target="fonts/Pacifico-regular.fntdata"/><Relationship Id="rId86" Type="http://schemas.openxmlformats.org/officeDocument/2006/relationships/font" Target="fonts/PoppinsMedium-italic.fntdata"/><Relationship Id="rId85" Type="http://schemas.openxmlformats.org/officeDocument/2006/relationships/font" Target="fonts/PoppinsMedium-bold.fntdata"/><Relationship Id="rId88" Type="http://schemas.openxmlformats.org/officeDocument/2006/relationships/font" Target="fonts/PoppinsSemiBold-regular.fntdata"/><Relationship Id="rId87" Type="http://schemas.openxmlformats.org/officeDocument/2006/relationships/font" Target="fonts/PoppinsMedium-boldItalic.fntdata"/><Relationship Id="rId89" Type="http://schemas.openxmlformats.org/officeDocument/2006/relationships/font" Target="fonts/PoppinsSemiBold-bold.fntdata"/><Relationship Id="rId80" Type="http://schemas.openxmlformats.org/officeDocument/2006/relationships/font" Target="fonts/PoppinsLight-bold.fntdata"/><Relationship Id="rId82" Type="http://schemas.openxmlformats.org/officeDocument/2006/relationships/font" Target="fonts/PoppinsLight-boldItalic.fntdata"/><Relationship Id="rId81" Type="http://schemas.openxmlformats.org/officeDocument/2006/relationships/font" Target="fonts/PoppinsLigh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Poppins-italic.fntdata"/><Relationship Id="rId72" Type="http://schemas.openxmlformats.org/officeDocument/2006/relationships/font" Target="fonts/Poppins-bold.fntdata"/><Relationship Id="rId75" Type="http://schemas.openxmlformats.org/officeDocument/2006/relationships/font" Target="fonts/EBGaramondMedium-regular.fntdata"/><Relationship Id="rId74" Type="http://schemas.openxmlformats.org/officeDocument/2006/relationships/font" Target="fonts/Poppins-boldItalic.fntdata"/><Relationship Id="rId77" Type="http://schemas.openxmlformats.org/officeDocument/2006/relationships/font" Target="fonts/EBGaramondMedium-italic.fntdata"/><Relationship Id="rId76" Type="http://schemas.openxmlformats.org/officeDocument/2006/relationships/font" Target="fonts/EBGaramondMedium-bold.fntdata"/><Relationship Id="rId79" Type="http://schemas.openxmlformats.org/officeDocument/2006/relationships/font" Target="fonts/PoppinsLight-regular.fntdata"/><Relationship Id="rId78" Type="http://schemas.openxmlformats.org/officeDocument/2006/relationships/font" Target="fonts/EBGaramondMedium-boldItalic.fntdata"/><Relationship Id="rId71" Type="http://schemas.openxmlformats.org/officeDocument/2006/relationships/font" Target="fonts/Poppins-regular.fntdata"/><Relationship Id="rId70" Type="http://schemas.openxmlformats.org/officeDocument/2006/relationships/font" Target="fonts/MerriweatherLight-boldItalic.fntdata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font" Target="fonts/Roboto-bold.fntdata"/><Relationship Id="rId63" Type="http://schemas.openxmlformats.org/officeDocument/2006/relationships/font" Target="fonts/Roboto-regular.fntdata"/><Relationship Id="rId66" Type="http://schemas.openxmlformats.org/officeDocument/2006/relationships/font" Target="fonts/Roboto-boldItalic.fntdata"/><Relationship Id="rId65" Type="http://schemas.openxmlformats.org/officeDocument/2006/relationships/font" Target="fonts/Roboto-italic.fntdata"/><Relationship Id="rId68" Type="http://schemas.openxmlformats.org/officeDocument/2006/relationships/font" Target="fonts/MerriweatherLight-bold.fntdata"/><Relationship Id="rId67" Type="http://schemas.openxmlformats.org/officeDocument/2006/relationships/font" Target="fonts/MerriweatherLight-regular.fntdata"/><Relationship Id="rId60" Type="http://schemas.openxmlformats.org/officeDocument/2006/relationships/slide" Target="slides/slide54.xml"/><Relationship Id="rId69" Type="http://schemas.openxmlformats.org/officeDocument/2006/relationships/font" Target="fonts/MerriweatherLight-italic.fntdata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c611d4eabc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c611d4eabc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dbc2d9fee8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dbc2d9fee8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dbc2d9fee8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dbc2d9fee8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02a22414f3_0_1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02a22414f3_0_1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We’ll be filling this in together throughout the session &amp; will go through each section one by one - don’t go through it all on this slide. Ask people to fill this in as we go through the slides.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dbc2d9fee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dbc2d9fee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dbc2d9fee8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dbc2d9fee8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dbc2d9fee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dbc2d9fee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dbc2d9fee8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dbc2d9fee8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dbc2d9fee8_1_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dbc2d9fee8_1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dbc2d9fee8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dbc2d9fee8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dbc2d9fee8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dbc2d9fee8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caa7f7777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caa7f7777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dbc2d9fee8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dbc2d9fee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02a22414f3_0_2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02a22414f3_0_2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dbc2d9fee8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dbc2d9fee8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02a22414f3_0_8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02a22414f3_0_8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02a22414f3_0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02a22414f3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dbc2d9fee8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dbc2d9fee8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dbc2d9fee8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dbc2d9fee8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dbc2d9fee8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dbc2d9fee8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dbc2d9fee8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2dbc2d9fee8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dbc2d9fee8_1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2dbc2d9fee8_1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c611d4eabc_0_4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c611d4eabc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dbc2d9fee8_1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dbc2d9fee8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dbc2d9fee8_1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dbc2d9fee8_1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dbc2d9fee8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dbc2d9fee8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dbc2d9fee8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dbc2d9fee8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dbc2d9fee8_1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dbc2d9fee8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dbc2d9fee8_1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2dbc2d9fee8_1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dbc2d9fee8_1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2dbc2d9fee8_1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dbc2d9fee8_1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2dbc2d9fee8_1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dbc2d9fee8_1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2dbc2d9fee8_1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dbc2d9fee8_1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2dbc2d9fee8_1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02a22414f3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02a22414f3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dbc2d9fee8_1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2dbc2d9fee8_1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dbc2d9fee8_1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2dbc2d9fee8_1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2dbc2d9fee8_1_4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2dbc2d9fee8_1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dc756ecb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2dc756ecb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2dbc2d9fee8_1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2dbc2d9fee8_1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dbc2d9fee8_1_5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2dbc2d9fee8_1_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dbc2d9fee8_1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2dbc2d9fee8_1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dbc2d9fee8_1_5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2dbc2d9fee8_1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dbc2d9fee8_1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2dbc2d9fee8_1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dbc2d9fee8_1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2dbc2d9fee8_1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ce0b607d5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ce0b607d5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dbc2d9fee8_1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2dbc2d9fee8_1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2dbc2d9fee8_1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2dbc2d9fee8_1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202a22414f3_0_20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202a22414f3_0_20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2dbc2d9fee8_1_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2dbc2d9fee8_1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2caab7cca28_0_9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2caab7cca28_0_9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2dbc2d9fee8_1_6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2dbc2d9fee8_1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2c68b2b8ab8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2c68b2b8ab8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02a22414f3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02a22414f3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02a22414f3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02a22414f3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02a22414f3_0_7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02a22414f3_0_7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dbc2d9fee8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dbc2d9fee8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rgbClr val="FEFEFE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236850" y="1751350"/>
            <a:ext cx="4582500" cy="14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3600"/>
              <a:buFont typeface="Poppins"/>
              <a:buNone/>
              <a:defRPr b="1" sz="3600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0325" y="4653650"/>
            <a:ext cx="1188400" cy="2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idx="2" type="ctrTitle"/>
          </p:nvPr>
        </p:nvSpPr>
        <p:spPr>
          <a:xfrm>
            <a:off x="236850" y="3043400"/>
            <a:ext cx="5757300" cy="9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26D37"/>
              </a:buClr>
              <a:buSzPts val="1200"/>
              <a:buNone/>
              <a:defRPr b="0" sz="1200">
                <a:solidFill>
                  <a:srgbClr val="F26D3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Font typeface="Merriweather Light"/>
              <a:buNone/>
              <a:defRPr sz="40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Font typeface="Merriweather Light"/>
              <a:buNone/>
              <a:defRPr sz="40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Font typeface="Merriweather Light"/>
              <a:buNone/>
              <a:defRPr sz="40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Font typeface="Merriweather Light"/>
              <a:buNone/>
              <a:defRPr sz="40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Font typeface="Merriweather Light"/>
              <a:buNone/>
              <a:defRPr sz="40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Font typeface="Merriweather Light"/>
              <a:buNone/>
              <a:defRPr sz="40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Font typeface="Merriweather Light"/>
              <a:buNone/>
              <a:defRPr sz="40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Font typeface="Merriweather Light"/>
              <a:buNone/>
              <a:defRPr sz="40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12" name="Google Shape;12;p2"/>
          <p:cNvSpPr/>
          <p:nvPr>
            <p:ph idx="3" type="pic"/>
          </p:nvPr>
        </p:nvSpPr>
        <p:spPr>
          <a:xfrm>
            <a:off x="5789801" y="-99275"/>
            <a:ext cx="3144000" cy="2706300"/>
          </a:xfrm>
          <a:prstGeom prst="hexagon">
            <a:avLst>
              <a:gd fmla="val 25000" name="adj"/>
              <a:gd fmla="val 115470" name="vf"/>
            </a:avLst>
          </a:prstGeom>
          <a:noFill/>
          <a:ln>
            <a:noFill/>
          </a:ln>
        </p:spPr>
      </p:sp>
      <p:sp>
        <p:nvSpPr>
          <p:cNvPr id="13" name="Google Shape;13;p2"/>
          <p:cNvSpPr/>
          <p:nvPr>
            <p:ph idx="4" type="pic"/>
          </p:nvPr>
        </p:nvSpPr>
        <p:spPr>
          <a:xfrm>
            <a:off x="5157175" y="2959786"/>
            <a:ext cx="2295600" cy="1975800"/>
          </a:xfrm>
          <a:prstGeom prst="hexagon">
            <a:avLst>
              <a:gd fmla="val 25000" name="adj"/>
              <a:gd fmla="val 115470" name="vf"/>
            </a:avLst>
          </a:prstGeom>
          <a:noFill/>
          <a:ln>
            <a:noFill/>
          </a:ln>
        </p:spPr>
      </p:sp>
      <p:sp>
        <p:nvSpPr>
          <p:cNvPr id="14" name="Google Shape;14;p2"/>
          <p:cNvSpPr/>
          <p:nvPr/>
        </p:nvSpPr>
        <p:spPr>
          <a:xfrm>
            <a:off x="7658943" y="2812081"/>
            <a:ext cx="1274700" cy="11040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4C3F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6D37"/>
              </a:solidFill>
            </a:endParaRPr>
          </a:p>
        </p:txBody>
      </p:sp>
      <p:sp>
        <p:nvSpPr>
          <p:cNvPr id="15" name="Google Shape;15;p2"/>
          <p:cNvSpPr txBox="1"/>
          <p:nvPr/>
        </p:nvSpPr>
        <p:spPr>
          <a:xfrm>
            <a:off x="7658950" y="4627763"/>
            <a:ext cx="1274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digitalboost.org.uk</a:t>
            </a:r>
            <a:endParaRPr sz="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4641622" y="447152"/>
            <a:ext cx="811200" cy="7026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B8EAF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6D37"/>
              </a:solidFill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4277396" y="3565078"/>
            <a:ext cx="589200" cy="5103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EFC97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6D37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s / Facts">
  <p:cSld name="ONE_COLUMN_TEXT">
    <p:bg>
      <p:bgPr>
        <a:solidFill>
          <a:srgbClr val="583372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2081850" y="1076500"/>
            <a:ext cx="4980300" cy="2836800"/>
          </a:xfrm>
          <a:prstGeom prst="roundRect">
            <a:avLst>
              <a:gd fmla="val 3849" name="adj"/>
            </a:avLst>
          </a:prstGeom>
          <a:solidFill>
            <a:srgbClr val="B8EA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8EAF0"/>
              </a:solidFill>
            </a:endParaRPr>
          </a:p>
        </p:txBody>
      </p:sp>
      <p:sp>
        <p:nvSpPr>
          <p:cNvPr id="54" name="Google Shape;54;p11"/>
          <p:cNvSpPr txBox="1"/>
          <p:nvPr>
            <p:ph idx="1" type="subTitle"/>
          </p:nvPr>
        </p:nvSpPr>
        <p:spPr>
          <a:xfrm>
            <a:off x="2355000" y="1397200"/>
            <a:ext cx="4434000" cy="219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1900"/>
              <a:buFont typeface="Merriweather"/>
              <a:buNone/>
              <a:defRPr b="1" sz="1900">
                <a:solidFill>
                  <a:srgbClr val="58337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2800"/>
              <a:buNone/>
              <a:defRPr sz="2800">
                <a:solidFill>
                  <a:srgbClr val="58337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2800"/>
              <a:buNone/>
              <a:defRPr sz="2800">
                <a:solidFill>
                  <a:srgbClr val="58337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2800"/>
              <a:buNone/>
              <a:defRPr sz="2800">
                <a:solidFill>
                  <a:srgbClr val="58337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2800"/>
              <a:buNone/>
              <a:defRPr sz="2800">
                <a:solidFill>
                  <a:srgbClr val="58337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2800"/>
              <a:buNone/>
              <a:defRPr sz="2800">
                <a:solidFill>
                  <a:srgbClr val="58337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2800"/>
              <a:buNone/>
              <a:defRPr sz="2800">
                <a:solidFill>
                  <a:srgbClr val="58337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2800"/>
              <a:buNone/>
              <a:defRPr sz="2800">
                <a:solidFill>
                  <a:srgbClr val="58337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2800"/>
              <a:buNone/>
              <a:defRPr sz="2800">
                <a:solidFill>
                  <a:srgbClr val="583372"/>
                </a:solidFill>
              </a:defRPr>
            </a:lvl9pPr>
          </a:lstStyle>
          <a:p/>
        </p:txBody>
      </p:sp>
      <p:pic>
        <p:nvPicPr>
          <p:cNvPr id="55" name="Google Shape;55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77800" y="4573875"/>
            <a:ext cx="1188400" cy="2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 1">
  <p:cSld name="ONE_COLUMN_TEXT_1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/>
          <p:nvPr>
            <p:ph idx="2" type="pic"/>
          </p:nvPr>
        </p:nvSpPr>
        <p:spPr>
          <a:xfrm>
            <a:off x="-6225" y="-12475"/>
            <a:ext cx="9175200" cy="518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58" name="Google Shape;58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6850" y="4654650"/>
            <a:ext cx="1313546" cy="2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/>
          <p:nvPr/>
        </p:nvSpPr>
        <p:spPr>
          <a:xfrm>
            <a:off x="4328750" y="573850"/>
            <a:ext cx="4428600" cy="3842100"/>
          </a:xfrm>
          <a:prstGeom prst="roundRect">
            <a:avLst>
              <a:gd fmla="val 3227" name="adj"/>
            </a:avLst>
          </a:prstGeom>
          <a:solidFill>
            <a:srgbClr val="F4C3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66B7A"/>
              </a:solidFill>
            </a:endParaRPr>
          </a:p>
        </p:txBody>
      </p:sp>
      <p:sp>
        <p:nvSpPr>
          <p:cNvPr id="60" name="Google Shape;60;p12"/>
          <p:cNvSpPr txBox="1"/>
          <p:nvPr>
            <p:ph type="ctrTitle"/>
          </p:nvPr>
        </p:nvSpPr>
        <p:spPr>
          <a:xfrm>
            <a:off x="4555750" y="843300"/>
            <a:ext cx="39210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1900"/>
              <a:buFont typeface="Poppins"/>
              <a:buNone/>
              <a:defRPr b="1" sz="1900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1" name="Google Shape;61;p12"/>
          <p:cNvSpPr txBox="1"/>
          <p:nvPr>
            <p:ph idx="1" type="subTitle"/>
          </p:nvPr>
        </p:nvSpPr>
        <p:spPr>
          <a:xfrm>
            <a:off x="4555750" y="1465800"/>
            <a:ext cx="3921000" cy="25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Poppins Light"/>
              <a:buNone/>
              <a:defRPr sz="1400">
                <a:solidFill>
                  <a:srgbClr val="1A1A1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ories">
  <p:cSld name="ONE_COLUMN_TEXT_1_1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>
            <p:ph idx="2" type="pic"/>
          </p:nvPr>
        </p:nvSpPr>
        <p:spPr>
          <a:xfrm>
            <a:off x="-6225" y="-12475"/>
            <a:ext cx="4588200" cy="518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64" name="Google Shape;6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6850" y="4654650"/>
            <a:ext cx="1313546" cy="2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/>
          <p:nvPr/>
        </p:nvSpPr>
        <p:spPr>
          <a:xfrm>
            <a:off x="4555750" y="-12475"/>
            <a:ext cx="4628700" cy="5183400"/>
          </a:xfrm>
          <a:prstGeom prst="rect">
            <a:avLst/>
          </a:prstGeom>
          <a:solidFill>
            <a:srgbClr val="EFC97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66B7A"/>
              </a:solidFill>
            </a:endParaRPr>
          </a:p>
        </p:txBody>
      </p:sp>
      <p:sp>
        <p:nvSpPr>
          <p:cNvPr id="66" name="Google Shape;66;p13"/>
          <p:cNvSpPr txBox="1"/>
          <p:nvPr>
            <p:ph type="ctrTitle"/>
          </p:nvPr>
        </p:nvSpPr>
        <p:spPr>
          <a:xfrm>
            <a:off x="4848425" y="318475"/>
            <a:ext cx="39210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1900"/>
              <a:buFont typeface="Poppins"/>
              <a:buNone/>
              <a:defRPr b="1" sz="1900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4848425" y="940975"/>
            <a:ext cx="3921000" cy="25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Light"/>
              <a:buNone/>
              <a:defRPr sz="1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ories">
  <p:cSld name="ONE_COLUMN_TEXT_1_1_1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/>
          <p:nvPr>
            <p:ph idx="2" type="pic"/>
          </p:nvPr>
        </p:nvSpPr>
        <p:spPr>
          <a:xfrm>
            <a:off x="-6225" y="-12475"/>
            <a:ext cx="4562100" cy="2747700"/>
          </a:xfrm>
          <a:prstGeom prst="rect">
            <a:avLst/>
          </a:prstGeom>
          <a:noFill/>
          <a:ln>
            <a:noFill/>
          </a:ln>
        </p:spPr>
      </p:sp>
      <p:pic>
        <p:nvPicPr>
          <p:cNvPr id="70" name="Google Shape;70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6850" y="4654650"/>
            <a:ext cx="1313546" cy="2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/>
          <p:nvPr/>
        </p:nvSpPr>
        <p:spPr>
          <a:xfrm>
            <a:off x="4555750" y="-12475"/>
            <a:ext cx="4628700" cy="518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66B7A"/>
              </a:solidFill>
            </a:endParaRPr>
          </a:p>
        </p:txBody>
      </p:sp>
      <p:sp>
        <p:nvSpPr>
          <p:cNvPr id="72" name="Google Shape;72;p14"/>
          <p:cNvSpPr txBox="1"/>
          <p:nvPr>
            <p:ph idx="1" type="subTitle"/>
          </p:nvPr>
        </p:nvSpPr>
        <p:spPr>
          <a:xfrm>
            <a:off x="4838325" y="295050"/>
            <a:ext cx="3921000" cy="440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Light"/>
              <a:buNone/>
              <a:defRPr sz="1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9pPr>
          </a:lstStyle>
          <a:p/>
        </p:txBody>
      </p:sp>
      <p:sp>
        <p:nvSpPr>
          <p:cNvPr id="73" name="Google Shape;73;p14"/>
          <p:cNvSpPr txBox="1"/>
          <p:nvPr>
            <p:ph type="ctrTitle"/>
          </p:nvPr>
        </p:nvSpPr>
        <p:spPr>
          <a:xfrm>
            <a:off x="184400" y="2883781"/>
            <a:ext cx="33468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"/>
              <a:buNone/>
              <a:defRPr b="1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4" name="Google Shape;74;p14"/>
          <p:cNvSpPr txBox="1"/>
          <p:nvPr>
            <p:ph idx="3" type="subTitle"/>
          </p:nvPr>
        </p:nvSpPr>
        <p:spPr>
          <a:xfrm>
            <a:off x="184400" y="3272860"/>
            <a:ext cx="3437700" cy="4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000"/>
              <a:buFont typeface="Poppins Light"/>
              <a:buNone/>
              <a:defRPr sz="1000">
                <a:solidFill>
                  <a:srgbClr val="1A1A1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ories 1">
  <p:cSld name="ONE_COLUMN_TEXT_1_1_1_1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>
            <p:ph idx="2" type="pic"/>
          </p:nvPr>
        </p:nvSpPr>
        <p:spPr>
          <a:xfrm>
            <a:off x="-6225" y="-12475"/>
            <a:ext cx="4562100" cy="2747700"/>
          </a:xfrm>
          <a:prstGeom prst="rect">
            <a:avLst/>
          </a:prstGeom>
          <a:noFill/>
          <a:ln>
            <a:noFill/>
          </a:ln>
        </p:spPr>
      </p:sp>
      <p:pic>
        <p:nvPicPr>
          <p:cNvPr id="77" name="Google Shape;7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6850" y="4654650"/>
            <a:ext cx="1313546" cy="2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/>
          <p:nvPr/>
        </p:nvSpPr>
        <p:spPr>
          <a:xfrm>
            <a:off x="4555750" y="-12475"/>
            <a:ext cx="4628700" cy="5183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66B7A"/>
              </a:solidFill>
            </a:endParaRPr>
          </a:p>
        </p:txBody>
      </p:sp>
      <p:sp>
        <p:nvSpPr>
          <p:cNvPr id="79" name="Google Shape;79;p15"/>
          <p:cNvSpPr txBox="1"/>
          <p:nvPr>
            <p:ph idx="1" type="subTitle"/>
          </p:nvPr>
        </p:nvSpPr>
        <p:spPr>
          <a:xfrm>
            <a:off x="4838325" y="295050"/>
            <a:ext cx="3921000" cy="440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 Light"/>
              <a:buNone/>
              <a:defRPr sz="1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9pPr>
          </a:lstStyle>
          <a:p/>
        </p:txBody>
      </p:sp>
      <p:sp>
        <p:nvSpPr>
          <p:cNvPr id="80" name="Google Shape;80;p15"/>
          <p:cNvSpPr txBox="1"/>
          <p:nvPr>
            <p:ph type="ctrTitle"/>
          </p:nvPr>
        </p:nvSpPr>
        <p:spPr>
          <a:xfrm>
            <a:off x="184400" y="2883781"/>
            <a:ext cx="33468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"/>
              <a:buNone/>
              <a:defRPr b="1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100"/>
              <a:buFont typeface="Poppins"/>
              <a:buNone/>
              <a:defRPr sz="5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1" name="Google Shape;81;p15"/>
          <p:cNvSpPr txBox="1"/>
          <p:nvPr>
            <p:ph idx="3" type="subTitle"/>
          </p:nvPr>
        </p:nvSpPr>
        <p:spPr>
          <a:xfrm>
            <a:off x="184400" y="3272860"/>
            <a:ext cx="3437700" cy="4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000"/>
              <a:buFont typeface="Poppins Light"/>
              <a:buNone/>
              <a:defRPr sz="1000">
                <a:solidFill>
                  <a:srgbClr val="1A1A1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Slide (3 Col)">
  <p:cSld name="SECTION_TITLE_AND_DESCRI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ctrTitle"/>
          </p:nvPr>
        </p:nvSpPr>
        <p:spPr>
          <a:xfrm>
            <a:off x="236850" y="244525"/>
            <a:ext cx="7422600" cy="4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2400"/>
              <a:buFont typeface="Poppins SemiBold"/>
              <a:buNone/>
              <a:defRPr b="0" sz="2400">
                <a:solidFill>
                  <a:srgbClr val="166B7A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4" name="Google Shape;84;p16"/>
          <p:cNvSpPr txBox="1"/>
          <p:nvPr>
            <p:ph idx="1" type="subTitle"/>
          </p:nvPr>
        </p:nvSpPr>
        <p:spPr>
          <a:xfrm>
            <a:off x="236850" y="894625"/>
            <a:ext cx="8288100" cy="4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None/>
              <a:defRPr sz="25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None/>
              <a:defRPr sz="25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None/>
              <a:defRPr sz="25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None/>
              <a:defRPr sz="25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None/>
              <a:defRPr sz="25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None/>
              <a:defRPr sz="25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None/>
              <a:defRPr sz="25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500"/>
              <a:buNone/>
              <a:defRPr sz="2500">
                <a:solidFill>
                  <a:srgbClr val="1A1A1A"/>
                </a:solidFill>
              </a:defRPr>
            </a:lvl9pPr>
          </a:lstStyle>
          <a:p/>
        </p:txBody>
      </p:sp>
      <p:sp>
        <p:nvSpPr>
          <p:cNvPr id="85" name="Google Shape;85;p16"/>
          <p:cNvSpPr/>
          <p:nvPr>
            <p:ph idx="2" type="pic"/>
          </p:nvPr>
        </p:nvSpPr>
        <p:spPr>
          <a:xfrm>
            <a:off x="489675" y="1511950"/>
            <a:ext cx="2151900" cy="1392300"/>
          </a:xfrm>
          <a:prstGeom prst="roundRect">
            <a:avLst>
              <a:gd fmla="val 8791" name="adj"/>
            </a:avLst>
          </a:prstGeom>
          <a:noFill/>
          <a:ln>
            <a:noFill/>
          </a:ln>
        </p:spPr>
      </p:sp>
      <p:sp>
        <p:nvSpPr>
          <p:cNvPr id="86" name="Google Shape;86;p16"/>
          <p:cNvSpPr txBox="1"/>
          <p:nvPr>
            <p:ph idx="3" type="ctrTitle"/>
          </p:nvPr>
        </p:nvSpPr>
        <p:spPr>
          <a:xfrm>
            <a:off x="414675" y="3082625"/>
            <a:ext cx="2226900" cy="3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Poppins SemiBold"/>
              <a:buNone/>
              <a:defRPr b="0" sz="11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7" name="Google Shape;87;p16"/>
          <p:cNvSpPr txBox="1"/>
          <p:nvPr>
            <p:ph idx="4" type="subTitle"/>
          </p:nvPr>
        </p:nvSpPr>
        <p:spPr>
          <a:xfrm>
            <a:off x="414675" y="3261638"/>
            <a:ext cx="2382600" cy="8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None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88" name="Google Shape;88;p16"/>
          <p:cNvSpPr/>
          <p:nvPr>
            <p:ph idx="5" type="pic"/>
          </p:nvPr>
        </p:nvSpPr>
        <p:spPr>
          <a:xfrm>
            <a:off x="3394475" y="1511950"/>
            <a:ext cx="2151900" cy="1392300"/>
          </a:xfrm>
          <a:prstGeom prst="roundRect">
            <a:avLst>
              <a:gd fmla="val 8791" name="adj"/>
            </a:avLst>
          </a:prstGeom>
          <a:noFill/>
          <a:ln>
            <a:noFill/>
          </a:ln>
        </p:spPr>
      </p:sp>
      <p:sp>
        <p:nvSpPr>
          <p:cNvPr id="89" name="Google Shape;89;p16"/>
          <p:cNvSpPr txBox="1"/>
          <p:nvPr>
            <p:ph idx="6" type="ctrTitle"/>
          </p:nvPr>
        </p:nvSpPr>
        <p:spPr>
          <a:xfrm>
            <a:off x="3319475" y="3082625"/>
            <a:ext cx="2226900" cy="3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Poppins SemiBold"/>
              <a:buNone/>
              <a:defRPr b="0" sz="11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90" name="Google Shape;90;p16"/>
          <p:cNvSpPr txBox="1"/>
          <p:nvPr>
            <p:ph idx="7" type="subTitle"/>
          </p:nvPr>
        </p:nvSpPr>
        <p:spPr>
          <a:xfrm>
            <a:off x="3319475" y="3261638"/>
            <a:ext cx="2382600" cy="8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None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91" name="Google Shape;91;p16"/>
          <p:cNvSpPr/>
          <p:nvPr>
            <p:ph idx="8" type="pic"/>
          </p:nvPr>
        </p:nvSpPr>
        <p:spPr>
          <a:xfrm>
            <a:off x="6421725" y="1511950"/>
            <a:ext cx="2151900" cy="1392300"/>
          </a:xfrm>
          <a:prstGeom prst="roundRect">
            <a:avLst>
              <a:gd fmla="val 8791" name="adj"/>
            </a:avLst>
          </a:prstGeom>
          <a:noFill/>
          <a:ln>
            <a:noFill/>
          </a:ln>
        </p:spPr>
      </p:sp>
      <p:sp>
        <p:nvSpPr>
          <p:cNvPr id="92" name="Google Shape;92;p16"/>
          <p:cNvSpPr txBox="1"/>
          <p:nvPr>
            <p:ph idx="9" type="ctrTitle"/>
          </p:nvPr>
        </p:nvSpPr>
        <p:spPr>
          <a:xfrm>
            <a:off x="6346725" y="3082625"/>
            <a:ext cx="2226900" cy="3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Poppins SemiBold"/>
              <a:buNone/>
              <a:defRPr b="0" sz="11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93" name="Google Shape;93;p16"/>
          <p:cNvSpPr txBox="1"/>
          <p:nvPr>
            <p:ph idx="13" type="subTitle"/>
          </p:nvPr>
        </p:nvSpPr>
        <p:spPr>
          <a:xfrm>
            <a:off x="6346725" y="3261638"/>
            <a:ext cx="2382600" cy="8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None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pic>
        <p:nvPicPr>
          <p:cNvPr id="94" name="Google Shape;94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0325" y="4653650"/>
            <a:ext cx="1188400" cy="2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7658950" y="4627763"/>
            <a:ext cx="1274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digitalboost.org.uk</a:t>
            </a:r>
            <a:endParaRPr sz="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2">
  <p:cSld name="SECTION_TITLE_AND_DESCRIPTION_2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/>
          <p:nvPr>
            <p:ph idx="2" type="pic"/>
          </p:nvPr>
        </p:nvSpPr>
        <p:spPr>
          <a:xfrm>
            <a:off x="722688" y="448525"/>
            <a:ext cx="2151900" cy="1392300"/>
          </a:xfrm>
          <a:prstGeom prst="roundRect">
            <a:avLst>
              <a:gd fmla="val 5891" name="adj"/>
            </a:avLst>
          </a:prstGeom>
          <a:noFill/>
          <a:ln>
            <a:noFill/>
          </a:ln>
        </p:spPr>
      </p:sp>
      <p:sp>
        <p:nvSpPr>
          <p:cNvPr id="98" name="Google Shape;98;p17"/>
          <p:cNvSpPr txBox="1"/>
          <p:nvPr>
            <p:ph type="ctrTitle"/>
          </p:nvPr>
        </p:nvSpPr>
        <p:spPr>
          <a:xfrm>
            <a:off x="647688" y="1912925"/>
            <a:ext cx="2226900" cy="2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b="0"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99" name="Google Shape;99;p17"/>
          <p:cNvSpPr/>
          <p:nvPr>
            <p:ph idx="3" type="pic"/>
          </p:nvPr>
        </p:nvSpPr>
        <p:spPr>
          <a:xfrm>
            <a:off x="3416663" y="448525"/>
            <a:ext cx="2151900" cy="1392300"/>
          </a:xfrm>
          <a:prstGeom prst="roundRect">
            <a:avLst>
              <a:gd fmla="val 5891" name="adj"/>
            </a:avLst>
          </a:prstGeom>
          <a:noFill/>
          <a:ln>
            <a:noFill/>
          </a:ln>
        </p:spPr>
      </p:sp>
      <p:sp>
        <p:nvSpPr>
          <p:cNvPr id="100" name="Google Shape;100;p17"/>
          <p:cNvSpPr txBox="1"/>
          <p:nvPr>
            <p:ph idx="4" type="ctrTitle"/>
          </p:nvPr>
        </p:nvSpPr>
        <p:spPr>
          <a:xfrm>
            <a:off x="3341663" y="1912925"/>
            <a:ext cx="2226900" cy="2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b="0"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01" name="Google Shape;101;p17"/>
          <p:cNvSpPr/>
          <p:nvPr>
            <p:ph idx="5" type="pic"/>
          </p:nvPr>
        </p:nvSpPr>
        <p:spPr>
          <a:xfrm>
            <a:off x="6185013" y="448525"/>
            <a:ext cx="2151900" cy="1392300"/>
          </a:xfrm>
          <a:prstGeom prst="roundRect">
            <a:avLst>
              <a:gd fmla="val 5891" name="adj"/>
            </a:avLst>
          </a:prstGeom>
          <a:noFill/>
          <a:ln>
            <a:noFill/>
          </a:ln>
        </p:spPr>
      </p:sp>
      <p:sp>
        <p:nvSpPr>
          <p:cNvPr id="102" name="Google Shape;102;p17"/>
          <p:cNvSpPr txBox="1"/>
          <p:nvPr>
            <p:ph idx="6" type="ctrTitle"/>
          </p:nvPr>
        </p:nvSpPr>
        <p:spPr>
          <a:xfrm>
            <a:off x="6110013" y="1912925"/>
            <a:ext cx="2226900" cy="2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b="0"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03" name="Google Shape;103;p17"/>
          <p:cNvSpPr/>
          <p:nvPr>
            <p:ph idx="7" type="pic"/>
          </p:nvPr>
        </p:nvSpPr>
        <p:spPr>
          <a:xfrm>
            <a:off x="722688" y="2520800"/>
            <a:ext cx="2151900" cy="1392300"/>
          </a:xfrm>
          <a:prstGeom prst="roundRect">
            <a:avLst>
              <a:gd fmla="val 5891" name="adj"/>
            </a:avLst>
          </a:prstGeom>
          <a:noFill/>
          <a:ln>
            <a:noFill/>
          </a:ln>
        </p:spPr>
      </p:sp>
      <p:sp>
        <p:nvSpPr>
          <p:cNvPr id="104" name="Google Shape;104;p17"/>
          <p:cNvSpPr txBox="1"/>
          <p:nvPr>
            <p:ph idx="8" type="ctrTitle"/>
          </p:nvPr>
        </p:nvSpPr>
        <p:spPr>
          <a:xfrm>
            <a:off x="647688" y="3985200"/>
            <a:ext cx="2226900" cy="2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b="0"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05" name="Google Shape;105;p17"/>
          <p:cNvSpPr/>
          <p:nvPr>
            <p:ph idx="9" type="pic"/>
          </p:nvPr>
        </p:nvSpPr>
        <p:spPr>
          <a:xfrm>
            <a:off x="3416663" y="2520800"/>
            <a:ext cx="2151900" cy="1392300"/>
          </a:xfrm>
          <a:prstGeom prst="roundRect">
            <a:avLst>
              <a:gd fmla="val 5891" name="adj"/>
            </a:avLst>
          </a:prstGeom>
          <a:noFill/>
          <a:ln>
            <a:noFill/>
          </a:ln>
        </p:spPr>
      </p:sp>
      <p:sp>
        <p:nvSpPr>
          <p:cNvPr id="106" name="Google Shape;106;p17"/>
          <p:cNvSpPr txBox="1"/>
          <p:nvPr>
            <p:ph idx="13" type="ctrTitle"/>
          </p:nvPr>
        </p:nvSpPr>
        <p:spPr>
          <a:xfrm>
            <a:off x="3341663" y="3985200"/>
            <a:ext cx="2226900" cy="2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b="0"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07" name="Google Shape;107;p17"/>
          <p:cNvSpPr/>
          <p:nvPr>
            <p:ph idx="14" type="pic"/>
          </p:nvPr>
        </p:nvSpPr>
        <p:spPr>
          <a:xfrm>
            <a:off x="6185013" y="2520800"/>
            <a:ext cx="2151900" cy="1392300"/>
          </a:xfrm>
          <a:prstGeom prst="roundRect">
            <a:avLst>
              <a:gd fmla="val 5891" name="adj"/>
            </a:avLst>
          </a:prstGeom>
          <a:noFill/>
          <a:ln>
            <a:noFill/>
          </a:ln>
        </p:spPr>
      </p:sp>
      <p:sp>
        <p:nvSpPr>
          <p:cNvPr id="108" name="Google Shape;108;p17"/>
          <p:cNvSpPr txBox="1"/>
          <p:nvPr>
            <p:ph idx="15" type="ctrTitle"/>
          </p:nvPr>
        </p:nvSpPr>
        <p:spPr>
          <a:xfrm>
            <a:off x="6110013" y="3985200"/>
            <a:ext cx="2226900" cy="2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b="0" sz="1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5200"/>
              <a:buFont typeface="Poppins SemiBold"/>
              <a:buNone/>
              <a:defRPr sz="5200">
                <a:solidFill>
                  <a:srgbClr val="58337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09" name="Google Shape;109;p17"/>
          <p:cNvSpPr txBox="1"/>
          <p:nvPr/>
        </p:nvSpPr>
        <p:spPr>
          <a:xfrm>
            <a:off x="7658950" y="4627763"/>
            <a:ext cx="1274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digitalboost.org.uk</a:t>
            </a:r>
            <a:endParaRPr sz="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0325" y="4653650"/>
            <a:ext cx="1188400" cy="2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(alt)">
  <p:cSld name="CAPTION_ONLY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/>
          <p:nvPr>
            <p:ph idx="2" type="pic"/>
          </p:nvPr>
        </p:nvSpPr>
        <p:spPr>
          <a:xfrm>
            <a:off x="-10625" y="-10625"/>
            <a:ext cx="4947000" cy="51540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18"/>
          <p:cNvSpPr txBox="1"/>
          <p:nvPr>
            <p:ph type="ctrTitle"/>
          </p:nvPr>
        </p:nvSpPr>
        <p:spPr>
          <a:xfrm>
            <a:off x="5157200" y="196700"/>
            <a:ext cx="36474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2400"/>
              <a:buFont typeface="Poppins SemiBold"/>
              <a:buNone/>
              <a:defRPr b="0" sz="2400">
                <a:solidFill>
                  <a:srgbClr val="166B7A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4" name="Google Shape;114;p18"/>
          <p:cNvSpPr txBox="1"/>
          <p:nvPr>
            <p:ph idx="1" type="subTitle"/>
          </p:nvPr>
        </p:nvSpPr>
        <p:spPr>
          <a:xfrm>
            <a:off x="5223900" y="1631325"/>
            <a:ext cx="3437100" cy="22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6D37"/>
              </a:buClr>
              <a:buSzPts val="12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9pPr>
          </a:lstStyle>
          <a:p/>
        </p:txBody>
      </p:sp>
      <p:pic>
        <p:nvPicPr>
          <p:cNvPr id="115" name="Google Shape;11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23900" y="4653650"/>
            <a:ext cx="1188400" cy="2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166B7A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ctrTitle"/>
          </p:nvPr>
        </p:nvSpPr>
        <p:spPr>
          <a:xfrm>
            <a:off x="1583400" y="1527050"/>
            <a:ext cx="5977200" cy="57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Poppins"/>
              <a:buNone/>
              <a:defRPr b="1" sz="48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8" name="Google Shape;118;p19"/>
          <p:cNvSpPr txBox="1"/>
          <p:nvPr>
            <p:ph idx="1" type="subTitle"/>
          </p:nvPr>
        </p:nvSpPr>
        <p:spPr>
          <a:xfrm>
            <a:off x="1872750" y="3116025"/>
            <a:ext cx="5398500" cy="6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EAF0"/>
              </a:buClr>
              <a:buSzPts val="1800"/>
              <a:buFont typeface="Merriweather"/>
              <a:buNone/>
              <a:defRPr>
                <a:solidFill>
                  <a:srgbClr val="B8EAF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976"/>
              </a:buClr>
              <a:buSzPts val="2800"/>
              <a:buNone/>
              <a:defRPr sz="2800">
                <a:solidFill>
                  <a:srgbClr val="EFC976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976"/>
              </a:buClr>
              <a:buSzPts val="2800"/>
              <a:buNone/>
              <a:defRPr sz="2800">
                <a:solidFill>
                  <a:srgbClr val="EFC976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976"/>
              </a:buClr>
              <a:buSzPts val="2800"/>
              <a:buNone/>
              <a:defRPr sz="2800">
                <a:solidFill>
                  <a:srgbClr val="EFC976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976"/>
              </a:buClr>
              <a:buSzPts val="2800"/>
              <a:buNone/>
              <a:defRPr sz="2800">
                <a:solidFill>
                  <a:srgbClr val="EFC976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976"/>
              </a:buClr>
              <a:buSzPts val="2800"/>
              <a:buNone/>
              <a:defRPr sz="2800">
                <a:solidFill>
                  <a:srgbClr val="EFC976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976"/>
              </a:buClr>
              <a:buSzPts val="2800"/>
              <a:buNone/>
              <a:defRPr sz="2800">
                <a:solidFill>
                  <a:srgbClr val="EFC976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976"/>
              </a:buClr>
              <a:buSzPts val="2800"/>
              <a:buNone/>
              <a:defRPr sz="2800">
                <a:solidFill>
                  <a:srgbClr val="EFC976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C976"/>
              </a:buClr>
              <a:buSzPts val="2800"/>
              <a:buNone/>
              <a:defRPr sz="2800">
                <a:solidFill>
                  <a:srgbClr val="EFC976"/>
                </a:solidFill>
              </a:defRPr>
            </a:lvl9pPr>
          </a:lstStyle>
          <a:p/>
        </p:txBody>
      </p:sp>
      <p:pic>
        <p:nvPicPr>
          <p:cNvPr id="119" name="Google Shape;119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77800" y="4573875"/>
            <a:ext cx="1188400" cy="2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ections" type="blank">
  <p:cSld name="BLANK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" name="Google Shape;122;p20"/>
          <p:cNvSpPr/>
          <p:nvPr>
            <p:ph idx="2" type="pic"/>
          </p:nvPr>
        </p:nvSpPr>
        <p:spPr>
          <a:xfrm>
            <a:off x="-5325" y="-5325"/>
            <a:ext cx="4572000" cy="51489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20"/>
          <p:cNvSpPr/>
          <p:nvPr>
            <p:ph idx="3" type="pic"/>
          </p:nvPr>
        </p:nvSpPr>
        <p:spPr>
          <a:xfrm>
            <a:off x="4566675" y="-5325"/>
            <a:ext cx="4572000" cy="51489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0"/>
          <p:cNvSpPr/>
          <p:nvPr/>
        </p:nvSpPr>
        <p:spPr>
          <a:xfrm>
            <a:off x="353625" y="3305025"/>
            <a:ext cx="3854100" cy="1557300"/>
          </a:xfrm>
          <a:prstGeom prst="roundRect">
            <a:avLst>
              <a:gd fmla="val 322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EFEFE"/>
              </a:solidFill>
            </a:endParaRPr>
          </a:p>
        </p:txBody>
      </p:sp>
      <p:sp>
        <p:nvSpPr>
          <p:cNvPr id="125" name="Google Shape;125;p20"/>
          <p:cNvSpPr txBox="1"/>
          <p:nvPr>
            <p:ph type="ctrTitle"/>
          </p:nvPr>
        </p:nvSpPr>
        <p:spPr>
          <a:xfrm>
            <a:off x="479650" y="3418750"/>
            <a:ext cx="3531600" cy="3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1400"/>
              <a:buFont typeface="Poppins"/>
              <a:buNone/>
              <a:defRPr b="1" sz="1400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600"/>
              <a:buFont typeface="Poppins"/>
              <a:buNone/>
              <a:defRPr sz="46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600"/>
              <a:buFont typeface="Poppins"/>
              <a:buNone/>
              <a:defRPr sz="46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600"/>
              <a:buFont typeface="Poppins"/>
              <a:buNone/>
              <a:defRPr sz="46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600"/>
              <a:buFont typeface="Poppins"/>
              <a:buNone/>
              <a:defRPr sz="46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600"/>
              <a:buFont typeface="Poppins"/>
              <a:buNone/>
              <a:defRPr sz="46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600"/>
              <a:buFont typeface="Poppins"/>
              <a:buNone/>
              <a:defRPr sz="46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600"/>
              <a:buFont typeface="Poppins"/>
              <a:buNone/>
              <a:defRPr sz="46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600"/>
              <a:buFont typeface="Poppins"/>
              <a:buNone/>
              <a:defRPr sz="4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6" name="Google Shape;126;p20"/>
          <p:cNvSpPr txBox="1"/>
          <p:nvPr>
            <p:ph idx="1" type="subTitle"/>
          </p:nvPr>
        </p:nvSpPr>
        <p:spPr>
          <a:xfrm>
            <a:off x="479650" y="3751450"/>
            <a:ext cx="3531600" cy="8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000"/>
              <a:buFont typeface="Poppins Light"/>
              <a:buNone/>
              <a:defRPr sz="1000">
                <a:solidFill>
                  <a:srgbClr val="1A1A1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9pPr>
          </a:lstStyle>
          <a:p/>
        </p:txBody>
      </p:sp>
      <p:sp>
        <p:nvSpPr>
          <p:cNvPr id="127" name="Google Shape;127;p20"/>
          <p:cNvSpPr/>
          <p:nvPr/>
        </p:nvSpPr>
        <p:spPr>
          <a:xfrm>
            <a:off x="4925625" y="3305025"/>
            <a:ext cx="3854100" cy="1557300"/>
          </a:xfrm>
          <a:prstGeom prst="roundRect">
            <a:avLst>
              <a:gd fmla="val 3227" name="adj"/>
            </a:avLst>
          </a:prstGeom>
          <a:solidFill>
            <a:srgbClr val="FEFE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66B7A"/>
              </a:solidFill>
            </a:endParaRPr>
          </a:p>
        </p:txBody>
      </p:sp>
      <p:sp>
        <p:nvSpPr>
          <p:cNvPr id="128" name="Google Shape;128;p20"/>
          <p:cNvSpPr txBox="1"/>
          <p:nvPr>
            <p:ph idx="4" type="ctrTitle"/>
          </p:nvPr>
        </p:nvSpPr>
        <p:spPr>
          <a:xfrm>
            <a:off x="5051650" y="3418750"/>
            <a:ext cx="3531600" cy="3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1400"/>
              <a:buFont typeface="Poppins"/>
              <a:buNone/>
              <a:defRPr b="1" sz="1400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600"/>
              <a:buFont typeface="Poppins"/>
              <a:buNone/>
              <a:defRPr sz="46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600"/>
              <a:buFont typeface="Poppins"/>
              <a:buNone/>
              <a:defRPr sz="46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600"/>
              <a:buFont typeface="Poppins"/>
              <a:buNone/>
              <a:defRPr sz="46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600"/>
              <a:buFont typeface="Poppins"/>
              <a:buNone/>
              <a:defRPr sz="46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600"/>
              <a:buFont typeface="Poppins"/>
              <a:buNone/>
              <a:defRPr sz="46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600"/>
              <a:buFont typeface="Poppins"/>
              <a:buNone/>
              <a:defRPr sz="46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600"/>
              <a:buFont typeface="Poppins"/>
              <a:buNone/>
              <a:defRPr sz="46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600"/>
              <a:buFont typeface="Poppins"/>
              <a:buNone/>
              <a:defRPr sz="4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9" name="Google Shape;129;p20"/>
          <p:cNvSpPr txBox="1"/>
          <p:nvPr>
            <p:ph idx="5" type="subTitle"/>
          </p:nvPr>
        </p:nvSpPr>
        <p:spPr>
          <a:xfrm>
            <a:off x="5051650" y="3751450"/>
            <a:ext cx="3531600" cy="8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000"/>
              <a:buFont typeface="Poppins Light"/>
              <a:buNone/>
              <a:defRPr sz="1000">
                <a:solidFill>
                  <a:srgbClr val="1A1A1A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300"/>
              <a:buNone/>
              <a:defRPr sz="2300">
                <a:solidFill>
                  <a:srgbClr val="1A1A1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 type="secHead">
  <p:cSld name="SECTION_HEADER">
    <p:bg>
      <p:bgPr>
        <a:solidFill>
          <a:srgbClr val="F26D37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ctrTitle"/>
          </p:nvPr>
        </p:nvSpPr>
        <p:spPr>
          <a:xfrm>
            <a:off x="236850" y="1751350"/>
            <a:ext cx="4582500" cy="14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Poppins"/>
              <a:buNone/>
              <a:defRPr b="1" sz="36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0325" y="4653650"/>
            <a:ext cx="1188400" cy="2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/>
          <p:nvPr/>
        </p:nvSpPr>
        <p:spPr>
          <a:xfrm>
            <a:off x="7658950" y="4627763"/>
            <a:ext cx="1274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FC97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digitalboost.org.uk</a:t>
            </a:r>
            <a:endParaRPr sz="800">
              <a:solidFill>
                <a:srgbClr val="EFC97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cess">
  <p:cSld name="CUSTOM_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32" name="Google Shape;132;p21"/>
          <p:cNvSpPr txBox="1"/>
          <p:nvPr>
            <p:ph idx="2" type="ctrTitle"/>
          </p:nvPr>
        </p:nvSpPr>
        <p:spPr>
          <a:xfrm>
            <a:off x="448925" y="2325975"/>
            <a:ext cx="2376900" cy="5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1100"/>
              <a:buNone/>
              <a:defRPr sz="1100">
                <a:solidFill>
                  <a:srgbClr val="166B7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33" name="Google Shape;133;p21"/>
          <p:cNvSpPr txBox="1"/>
          <p:nvPr>
            <p:ph idx="3" type="ctrTitle"/>
          </p:nvPr>
        </p:nvSpPr>
        <p:spPr>
          <a:xfrm>
            <a:off x="3136275" y="2325975"/>
            <a:ext cx="2376900" cy="5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1100"/>
              <a:buNone/>
              <a:defRPr sz="1100">
                <a:solidFill>
                  <a:srgbClr val="166B7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34" name="Google Shape;134;p21"/>
          <p:cNvSpPr txBox="1"/>
          <p:nvPr>
            <p:ph idx="4" type="ctrTitle"/>
          </p:nvPr>
        </p:nvSpPr>
        <p:spPr>
          <a:xfrm>
            <a:off x="6075925" y="2325975"/>
            <a:ext cx="2376900" cy="5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1100"/>
              <a:buNone/>
              <a:defRPr sz="1100">
                <a:solidFill>
                  <a:srgbClr val="166B7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35" name="Google Shape;135;p21"/>
          <p:cNvSpPr txBox="1"/>
          <p:nvPr>
            <p:ph idx="5" type="ctrTitle"/>
          </p:nvPr>
        </p:nvSpPr>
        <p:spPr>
          <a:xfrm>
            <a:off x="448925" y="4283925"/>
            <a:ext cx="2376900" cy="5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1100"/>
              <a:buNone/>
              <a:defRPr sz="1100">
                <a:solidFill>
                  <a:srgbClr val="166B7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36" name="Google Shape;136;p21"/>
          <p:cNvSpPr txBox="1"/>
          <p:nvPr>
            <p:ph idx="6" type="ctrTitle"/>
          </p:nvPr>
        </p:nvSpPr>
        <p:spPr>
          <a:xfrm>
            <a:off x="3136275" y="4283925"/>
            <a:ext cx="2376900" cy="5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1100"/>
              <a:buNone/>
              <a:defRPr sz="1100">
                <a:solidFill>
                  <a:srgbClr val="166B7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37" name="Google Shape;137;p21"/>
          <p:cNvSpPr txBox="1"/>
          <p:nvPr>
            <p:ph idx="7" type="ctrTitle"/>
          </p:nvPr>
        </p:nvSpPr>
        <p:spPr>
          <a:xfrm>
            <a:off x="6075925" y="4283925"/>
            <a:ext cx="2376900" cy="5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1100"/>
              <a:buNone/>
              <a:defRPr sz="1100">
                <a:solidFill>
                  <a:srgbClr val="166B7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cess+icons">
  <p:cSld name="CUSTOM_2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40" name="Google Shape;140;p22"/>
          <p:cNvSpPr txBox="1"/>
          <p:nvPr>
            <p:ph idx="2" type="ctrTitle"/>
          </p:nvPr>
        </p:nvSpPr>
        <p:spPr>
          <a:xfrm>
            <a:off x="570050" y="2854675"/>
            <a:ext cx="2376900" cy="5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1700"/>
              <a:buNone/>
              <a:defRPr sz="1700">
                <a:solidFill>
                  <a:srgbClr val="166B7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1" name="Google Shape;141;p22"/>
          <p:cNvSpPr txBox="1"/>
          <p:nvPr>
            <p:ph idx="1" type="subTitle"/>
          </p:nvPr>
        </p:nvSpPr>
        <p:spPr>
          <a:xfrm>
            <a:off x="567200" y="3477513"/>
            <a:ext cx="2382600" cy="8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142" name="Google Shape;142;p22"/>
          <p:cNvSpPr txBox="1"/>
          <p:nvPr>
            <p:ph idx="3" type="ctrTitle"/>
          </p:nvPr>
        </p:nvSpPr>
        <p:spPr>
          <a:xfrm>
            <a:off x="3383550" y="2854675"/>
            <a:ext cx="2376900" cy="5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1700"/>
              <a:buNone/>
              <a:defRPr sz="1700">
                <a:solidFill>
                  <a:srgbClr val="166B7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3" name="Google Shape;143;p22"/>
          <p:cNvSpPr txBox="1"/>
          <p:nvPr>
            <p:ph idx="4" type="subTitle"/>
          </p:nvPr>
        </p:nvSpPr>
        <p:spPr>
          <a:xfrm>
            <a:off x="3380700" y="3477513"/>
            <a:ext cx="2382600" cy="8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144" name="Google Shape;144;p22"/>
          <p:cNvSpPr txBox="1"/>
          <p:nvPr>
            <p:ph idx="5" type="ctrTitle"/>
          </p:nvPr>
        </p:nvSpPr>
        <p:spPr>
          <a:xfrm>
            <a:off x="6197050" y="2854675"/>
            <a:ext cx="2376900" cy="5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1700"/>
              <a:buNone/>
              <a:defRPr sz="1700">
                <a:solidFill>
                  <a:srgbClr val="166B7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5" name="Google Shape;145;p22"/>
          <p:cNvSpPr txBox="1"/>
          <p:nvPr>
            <p:ph idx="6" type="subTitle"/>
          </p:nvPr>
        </p:nvSpPr>
        <p:spPr>
          <a:xfrm>
            <a:off x="6194200" y="3477513"/>
            <a:ext cx="2382600" cy="8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llustration">
  <p:cSld name="CUSTOM_1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type="ctrTitle"/>
          </p:nvPr>
        </p:nvSpPr>
        <p:spPr>
          <a:xfrm>
            <a:off x="280325" y="236550"/>
            <a:ext cx="4347600" cy="77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2400"/>
              <a:buFont typeface="Poppins SemiBold"/>
              <a:buNone/>
              <a:defRPr b="0" sz="2400">
                <a:solidFill>
                  <a:srgbClr val="166B7A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8" name="Google Shape;148;p23"/>
          <p:cNvSpPr txBox="1"/>
          <p:nvPr>
            <p:ph idx="1" type="subTitle"/>
          </p:nvPr>
        </p:nvSpPr>
        <p:spPr>
          <a:xfrm>
            <a:off x="316650" y="1536074"/>
            <a:ext cx="4403700" cy="22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6D37"/>
              </a:buClr>
              <a:buSzPts val="12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9pPr>
          </a:lstStyle>
          <a:p/>
        </p:txBody>
      </p:sp>
      <p:pic>
        <p:nvPicPr>
          <p:cNvPr id="149" name="Google Shape;149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0325" y="4653650"/>
            <a:ext cx="1188400" cy="2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Two Columns 1">
  <p:cSld name="TITLE_AND_BODY_1_1">
    <p:bg>
      <p:bgPr>
        <a:solidFill>
          <a:schemeClr val="l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 rotWithShape="1">
          <a:blip r:embed="rId2">
            <a:alphaModFix amt="9000"/>
          </a:blip>
          <a:srcRect b="1275" l="0" r="31115" t="30156"/>
          <a:stretch/>
        </p:blipFill>
        <p:spPr>
          <a:xfrm>
            <a:off x="5503150" y="0"/>
            <a:ext cx="3640852" cy="222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/>
          <p:nvPr>
            <p:ph type="ctrTitle"/>
          </p:nvPr>
        </p:nvSpPr>
        <p:spPr>
          <a:xfrm>
            <a:off x="280325" y="236550"/>
            <a:ext cx="4347600" cy="77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2400"/>
              <a:buFont typeface="Poppins SemiBold"/>
              <a:buNone/>
              <a:defRPr b="0" sz="2400">
                <a:solidFill>
                  <a:srgbClr val="166B7A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3" name="Google Shape;153;p24"/>
          <p:cNvSpPr txBox="1"/>
          <p:nvPr>
            <p:ph idx="1" type="subTitle"/>
          </p:nvPr>
        </p:nvSpPr>
        <p:spPr>
          <a:xfrm>
            <a:off x="316650" y="1536075"/>
            <a:ext cx="3920100" cy="22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6D37"/>
              </a:buClr>
              <a:buSzPts val="12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9pPr>
          </a:lstStyle>
          <a:p/>
        </p:txBody>
      </p:sp>
      <p:pic>
        <p:nvPicPr>
          <p:cNvPr id="154" name="Google Shape;15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325" y="4653650"/>
            <a:ext cx="1188400" cy="2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4"/>
          <p:cNvSpPr txBox="1"/>
          <p:nvPr>
            <p:ph idx="2" type="subTitle"/>
          </p:nvPr>
        </p:nvSpPr>
        <p:spPr>
          <a:xfrm>
            <a:off x="4627925" y="1536075"/>
            <a:ext cx="3920100" cy="22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6D37"/>
              </a:buClr>
              <a:buSzPts val="12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9pPr>
          </a:lstStyle>
          <a:p/>
        </p:txBody>
      </p:sp>
      <p:sp>
        <p:nvSpPr>
          <p:cNvPr id="156" name="Google Shape;156;p24"/>
          <p:cNvSpPr txBox="1"/>
          <p:nvPr/>
        </p:nvSpPr>
        <p:spPr>
          <a:xfrm>
            <a:off x="7658950" y="4627763"/>
            <a:ext cx="1274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digitalboost.org.uk</a:t>
            </a:r>
            <a:endParaRPr sz="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Two Columns 1 1">
  <p:cSld name="TITLE_AND_BODY_1_1_1"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type="ctrTitle"/>
          </p:nvPr>
        </p:nvSpPr>
        <p:spPr>
          <a:xfrm>
            <a:off x="280325" y="236550"/>
            <a:ext cx="4347600" cy="77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2400"/>
              <a:buFont typeface="Poppins SemiBold"/>
              <a:buNone/>
              <a:defRPr b="0" sz="2400">
                <a:solidFill>
                  <a:srgbClr val="166B7A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9" name="Google Shape;159;p25"/>
          <p:cNvSpPr txBox="1"/>
          <p:nvPr>
            <p:ph idx="1" type="subTitle"/>
          </p:nvPr>
        </p:nvSpPr>
        <p:spPr>
          <a:xfrm>
            <a:off x="316650" y="1536075"/>
            <a:ext cx="3920100" cy="22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6D37"/>
              </a:buClr>
              <a:buSzPts val="12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9pPr>
          </a:lstStyle>
          <a:p/>
        </p:txBody>
      </p:sp>
      <p:pic>
        <p:nvPicPr>
          <p:cNvPr id="160" name="Google Shape;16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0325" y="4653650"/>
            <a:ext cx="1188400" cy="2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/>
          <p:nvPr>
            <p:ph idx="2" type="subTitle"/>
          </p:nvPr>
        </p:nvSpPr>
        <p:spPr>
          <a:xfrm>
            <a:off x="4627925" y="1536075"/>
            <a:ext cx="3920100" cy="22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6D37"/>
              </a:buClr>
              <a:buSzPts val="12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9pPr>
          </a:lstStyle>
          <a:p/>
        </p:txBody>
      </p:sp>
      <p:sp>
        <p:nvSpPr>
          <p:cNvPr id="162" name="Google Shape;162;p25"/>
          <p:cNvSpPr txBox="1"/>
          <p:nvPr/>
        </p:nvSpPr>
        <p:spPr>
          <a:xfrm>
            <a:off x="7658950" y="4627763"/>
            <a:ext cx="1274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digitalboost.org.uk</a:t>
            </a:r>
            <a:endParaRPr sz="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2900" y="0"/>
            <a:ext cx="1411100" cy="141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&amp; image 1">
  <p:cSld name="TITLE_AND_BODY_1_2"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26"/>
          <p:cNvSpPr txBox="1"/>
          <p:nvPr>
            <p:ph type="ctrTitle"/>
          </p:nvPr>
        </p:nvSpPr>
        <p:spPr>
          <a:xfrm>
            <a:off x="280325" y="236550"/>
            <a:ext cx="4347600" cy="77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2400"/>
              <a:buFont typeface="Poppins SemiBold"/>
              <a:buNone/>
              <a:defRPr b="0" sz="2400">
                <a:solidFill>
                  <a:srgbClr val="166B7A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67" name="Google Shape;167;p26"/>
          <p:cNvSpPr/>
          <p:nvPr>
            <p:ph idx="2" type="pic"/>
          </p:nvPr>
        </p:nvSpPr>
        <p:spPr>
          <a:xfrm>
            <a:off x="4921300" y="-6225"/>
            <a:ext cx="4235100" cy="51498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26"/>
          <p:cNvSpPr txBox="1"/>
          <p:nvPr>
            <p:ph idx="1" type="subTitle"/>
          </p:nvPr>
        </p:nvSpPr>
        <p:spPr>
          <a:xfrm>
            <a:off x="316650" y="1536074"/>
            <a:ext cx="4403700" cy="22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6D37"/>
              </a:buClr>
              <a:buSzPts val="12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9pPr>
          </a:lstStyle>
          <a:p/>
        </p:txBody>
      </p:sp>
      <p:pic>
        <p:nvPicPr>
          <p:cNvPr id="169" name="Google Shape;16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0325" y="4653650"/>
            <a:ext cx="1188400" cy="2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llustration 1">
  <p:cSld name="CUSTOM_1_1_1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/>
          <p:nvPr>
            <p:ph type="ctrTitle"/>
          </p:nvPr>
        </p:nvSpPr>
        <p:spPr>
          <a:xfrm>
            <a:off x="280325" y="236550"/>
            <a:ext cx="43476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2400"/>
              <a:buFont typeface="Poppins SemiBold"/>
              <a:buNone/>
              <a:defRPr b="0" sz="2400">
                <a:solidFill>
                  <a:srgbClr val="166B7A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72" name="Google Shape;172;p27"/>
          <p:cNvSpPr txBox="1"/>
          <p:nvPr>
            <p:ph idx="1" type="subTitle"/>
          </p:nvPr>
        </p:nvSpPr>
        <p:spPr>
          <a:xfrm>
            <a:off x="316650" y="1536074"/>
            <a:ext cx="4403700" cy="22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6D37"/>
              </a:buClr>
              <a:buSzPts val="12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9pPr>
          </a:lstStyle>
          <a:p/>
        </p:txBody>
      </p:sp>
      <p:sp>
        <p:nvSpPr>
          <p:cNvPr id="173" name="Google Shape;173;p27"/>
          <p:cNvSpPr txBox="1"/>
          <p:nvPr/>
        </p:nvSpPr>
        <p:spPr>
          <a:xfrm>
            <a:off x="7025125" y="4627775"/>
            <a:ext cx="152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 partnership with BT</a:t>
            </a:r>
            <a:endParaRPr b="0" i="0" sz="800" u="none" cap="none" strike="noStrike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74" name="Google Shape;174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4700" y="4487075"/>
            <a:ext cx="589200" cy="5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850" y="4627776"/>
            <a:ext cx="1428662" cy="3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8" name="Google Shape;178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9" name="Google Shape;17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2" name="Google Shape;182;p29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3" name="Google Shape;183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" name="Google Shape;186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7650" y="4846450"/>
            <a:ext cx="835350" cy="15745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9"/>
          <p:cNvSpPr txBox="1"/>
          <p:nvPr/>
        </p:nvSpPr>
        <p:spPr>
          <a:xfrm>
            <a:off x="6244550" y="4760975"/>
            <a:ext cx="2846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Confidential  |  </a:t>
            </a:r>
            <a:endParaRPr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2">
  <p:cSld name="SECTION_HEADER_2">
    <p:bg>
      <p:bgPr>
        <a:solidFill>
          <a:srgbClr val="166B7A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ctrTitle"/>
          </p:nvPr>
        </p:nvSpPr>
        <p:spPr>
          <a:xfrm>
            <a:off x="236850" y="1751350"/>
            <a:ext cx="4582500" cy="14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Poppins"/>
              <a:buNone/>
              <a:defRPr b="1" sz="36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0325" y="4653650"/>
            <a:ext cx="1188400" cy="2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/>
        </p:nvSpPr>
        <p:spPr>
          <a:xfrm>
            <a:off x="7658950" y="4627763"/>
            <a:ext cx="1274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FC97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digitalboost.org.uk</a:t>
            </a:r>
            <a:endParaRPr sz="800">
              <a:solidFill>
                <a:srgbClr val="EFC97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3">
  <p:cSld name="SECTION_HEADER_2_1">
    <p:bg>
      <p:bgPr>
        <a:solidFill>
          <a:srgbClr val="583372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ctrTitle"/>
          </p:nvPr>
        </p:nvSpPr>
        <p:spPr>
          <a:xfrm>
            <a:off x="236850" y="1751350"/>
            <a:ext cx="4582500" cy="14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Poppins"/>
              <a:buNone/>
              <a:defRPr b="1" sz="36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0325" y="4653650"/>
            <a:ext cx="1188400" cy="2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/>
          <p:nvPr/>
        </p:nvSpPr>
        <p:spPr>
          <a:xfrm>
            <a:off x="7658950" y="4627763"/>
            <a:ext cx="1274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FC97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digitalboost.org.uk</a:t>
            </a:r>
            <a:endParaRPr sz="800">
              <a:solidFill>
                <a:srgbClr val="EFC97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st Slide">
  <p:cSld name="SECTION_HEADER_1">
    <p:bg>
      <p:bgPr>
        <a:solidFill>
          <a:srgbClr val="583372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ctrTitle"/>
          </p:nvPr>
        </p:nvSpPr>
        <p:spPr>
          <a:xfrm>
            <a:off x="2280750" y="1688975"/>
            <a:ext cx="4582500" cy="141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000"/>
              <a:buFont typeface="Poppins"/>
              <a:buNone/>
              <a:defRPr b="1" sz="30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700"/>
              <a:buFont typeface="Poppins"/>
              <a:buNone/>
              <a:defRPr sz="57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id="33" name="Google Shape;33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06088" y="4621700"/>
            <a:ext cx="1331825" cy="2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/>
          <p:nvPr>
            <p:ph idx="2" type="ctrTitle"/>
          </p:nvPr>
        </p:nvSpPr>
        <p:spPr>
          <a:xfrm>
            <a:off x="2936300" y="3027450"/>
            <a:ext cx="3375000" cy="9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B8EAF0"/>
              </a:buClr>
              <a:buSzPts val="1200"/>
              <a:buNone/>
              <a:defRPr b="0" sz="1200">
                <a:solidFill>
                  <a:srgbClr val="B8EAF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Font typeface="Merriweather Light"/>
              <a:buNone/>
              <a:defRPr sz="40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Font typeface="Merriweather Light"/>
              <a:buNone/>
              <a:defRPr sz="40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Font typeface="Merriweather Light"/>
              <a:buNone/>
              <a:defRPr sz="40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Font typeface="Merriweather Light"/>
              <a:buNone/>
              <a:defRPr sz="40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Font typeface="Merriweather Light"/>
              <a:buNone/>
              <a:defRPr sz="40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Font typeface="Merriweather Light"/>
              <a:buNone/>
              <a:defRPr sz="40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Font typeface="Merriweather Light"/>
              <a:buNone/>
              <a:defRPr sz="40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Font typeface="Merriweather Light"/>
              <a:buNone/>
              <a:defRPr sz="40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&amp; image" type="tx">
  <p:cSld name="TITLE_AND_BODY">
    <p:bg>
      <p:bgPr>
        <a:solidFill>
          <a:schemeClr val="lt1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Google Shape;37;p8"/>
          <p:cNvSpPr txBox="1"/>
          <p:nvPr>
            <p:ph type="ctrTitle"/>
          </p:nvPr>
        </p:nvSpPr>
        <p:spPr>
          <a:xfrm>
            <a:off x="280325" y="236550"/>
            <a:ext cx="4347600" cy="77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2400"/>
              <a:buFont typeface="Poppins SemiBold"/>
              <a:buNone/>
              <a:defRPr b="0" sz="2400">
                <a:solidFill>
                  <a:srgbClr val="166B7A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8" name="Google Shape;38;p8"/>
          <p:cNvSpPr/>
          <p:nvPr>
            <p:ph idx="2" type="pic"/>
          </p:nvPr>
        </p:nvSpPr>
        <p:spPr>
          <a:xfrm>
            <a:off x="4921300" y="-6225"/>
            <a:ext cx="4235100" cy="51498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8"/>
          <p:cNvSpPr txBox="1"/>
          <p:nvPr>
            <p:ph idx="1" type="subTitle"/>
          </p:nvPr>
        </p:nvSpPr>
        <p:spPr>
          <a:xfrm>
            <a:off x="316650" y="1536074"/>
            <a:ext cx="4403700" cy="22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6D37"/>
              </a:buClr>
              <a:buSzPts val="12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9pPr>
          </a:lstStyle>
          <a:p/>
        </p:txBody>
      </p:sp>
      <p:pic>
        <p:nvPicPr>
          <p:cNvPr id="40" name="Google Shape;4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0325" y="4653650"/>
            <a:ext cx="1188400" cy="2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">
  <p:cSld name="TITLE_AND_BODY_2">
    <p:bg>
      <p:bgPr>
        <a:solidFill>
          <a:schemeClr val="lt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" name="Google Shape;43;p9"/>
          <p:cNvSpPr txBox="1"/>
          <p:nvPr>
            <p:ph type="ctrTitle"/>
          </p:nvPr>
        </p:nvSpPr>
        <p:spPr>
          <a:xfrm>
            <a:off x="280325" y="236550"/>
            <a:ext cx="4347600" cy="77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2400"/>
              <a:buFont typeface="Poppins SemiBold"/>
              <a:buNone/>
              <a:defRPr b="0" sz="2400">
                <a:solidFill>
                  <a:srgbClr val="166B7A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" type="subTitle"/>
          </p:nvPr>
        </p:nvSpPr>
        <p:spPr>
          <a:xfrm>
            <a:off x="316650" y="1536074"/>
            <a:ext cx="4403700" cy="22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6D37"/>
              </a:buClr>
              <a:buSzPts val="12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9pPr>
          </a:lstStyle>
          <a:p/>
        </p:txBody>
      </p:sp>
      <p:pic>
        <p:nvPicPr>
          <p:cNvPr id="45" name="Google Shape;4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0325" y="4653650"/>
            <a:ext cx="1188400" cy="2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Two Columns">
  <p:cSld name="TITLE_AND_BODY_1">
    <p:bg>
      <p:bgPr>
        <a:solidFill>
          <a:schemeClr val="lt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type="ctrTitle"/>
          </p:nvPr>
        </p:nvSpPr>
        <p:spPr>
          <a:xfrm>
            <a:off x="280325" y="236550"/>
            <a:ext cx="4347600" cy="77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2400"/>
              <a:buFont typeface="Poppins SemiBold"/>
              <a:buNone/>
              <a:defRPr b="0" sz="2400">
                <a:solidFill>
                  <a:srgbClr val="166B7A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8" name="Google Shape;48;p10"/>
          <p:cNvSpPr txBox="1"/>
          <p:nvPr>
            <p:ph idx="1" type="subTitle"/>
          </p:nvPr>
        </p:nvSpPr>
        <p:spPr>
          <a:xfrm>
            <a:off x="316650" y="1536075"/>
            <a:ext cx="3920100" cy="22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6D37"/>
              </a:buClr>
              <a:buSzPts val="12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9pPr>
          </a:lstStyle>
          <a:p/>
        </p:txBody>
      </p:sp>
      <p:pic>
        <p:nvPicPr>
          <p:cNvPr id="49" name="Google Shape;4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0325" y="4653650"/>
            <a:ext cx="1188400" cy="2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0"/>
          <p:cNvSpPr txBox="1"/>
          <p:nvPr>
            <p:ph idx="2" type="subTitle"/>
          </p:nvPr>
        </p:nvSpPr>
        <p:spPr>
          <a:xfrm>
            <a:off x="4627925" y="1536075"/>
            <a:ext cx="3920100" cy="22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6D37"/>
              </a:buClr>
              <a:buSzPts val="12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●"/>
              <a:defRPr sz="2100">
                <a:solidFill>
                  <a:srgbClr val="1A1A1A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○"/>
              <a:defRPr sz="2100">
                <a:solidFill>
                  <a:srgbClr val="1A1A1A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Char char="■"/>
              <a:defRPr sz="2100">
                <a:solidFill>
                  <a:srgbClr val="1A1A1A"/>
                </a:solidFill>
              </a:defRPr>
            </a:lvl9pPr>
          </a:lstStyle>
          <a:p/>
        </p:txBody>
      </p:sp>
      <p:sp>
        <p:nvSpPr>
          <p:cNvPr id="51" name="Google Shape;51;p10"/>
          <p:cNvSpPr txBox="1"/>
          <p:nvPr/>
        </p:nvSpPr>
        <p:spPr>
          <a:xfrm>
            <a:off x="7658950" y="4627763"/>
            <a:ext cx="1274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digitalboost.org.uk</a:t>
            </a:r>
            <a:endParaRPr sz="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83372"/>
              </a:buClr>
              <a:buSzPts val="2800"/>
              <a:buFont typeface="Poppins"/>
              <a:buNone/>
              <a:defRPr b="1" sz="2800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6D37"/>
              </a:buClr>
              <a:buSzPts val="1800"/>
              <a:buFont typeface="Poppins Medium"/>
              <a:buChar char="●"/>
              <a:defRPr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C3F0"/>
              </a:buClr>
              <a:buSzPts val="1400"/>
              <a:buFont typeface="Poppins Medium"/>
              <a:buChar char="○"/>
              <a:defRPr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6B7A"/>
              </a:buClr>
              <a:buSzPts val="1400"/>
              <a:buFont typeface="Poppins Medium"/>
              <a:buChar char="■"/>
              <a:defRPr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Medium"/>
              <a:buChar char="●"/>
              <a:defRPr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Medium"/>
              <a:buChar char="○"/>
              <a:defRPr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Medium"/>
              <a:buChar char="■"/>
              <a:defRPr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Medium"/>
              <a:buChar char="●"/>
              <a:defRPr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Medium"/>
              <a:buChar char="○"/>
              <a:defRPr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 Medium"/>
              <a:buChar char="■"/>
              <a:defRPr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31.png"/><Relationship Id="rId6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find-and-update.company-information.service.gov.uk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5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3.jpg"/><Relationship Id="rId6" Type="http://schemas.openxmlformats.org/officeDocument/2006/relationships/image" Target="../media/image1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3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3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4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4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9.png"/><Relationship Id="rId6" Type="http://schemas.openxmlformats.org/officeDocument/2006/relationships/image" Target="../media/image12.png"/><Relationship Id="rId7" Type="http://schemas.openxmlformats.org/officeDocument/2006/relationships/image" Target="../media/image1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png"/><Relationship Id="rId4" Type="http://schemas.openxmlformats.org/officeDocument/2006/relationships/image" Target="../media/image45.png"/><Relationship Id="rId5" Type="http://schemas.openxmlformats.org/officeDocument/2006/relationships/image" Target="../media/image2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0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4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36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0"/>
          <p:cNvPicPr preferRelativeResize="0"/>
          <p:nvPr/>
        </p:nvPicPr>
        <p:blipFill rotWithShape="1">
          <a:blip r:embed="rId3">
            <a:alphaModFix/>
          </a:blip>
          <a:srcRect b="0" l="0" r="26394" t="0"/>
          <a:stretch/>
        </p:blipFill>
        <p:spPr>
          <a:xfrm>
            <a:off x="-10700" y="0"/>
            <a:ext cx="9144003" cy="519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9"/>
          <p:cNvSpPr txBox="1"/>
          <p:nvPr/>
        </p:nvSpPr>
        <p:spPr>
          <a:xfrm>
            <a:off x="278675" y="213600"/>
            <a:ext cx="87474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Brand encompasses everything a customer or stakeholder sees, touches &amp; feels</a:t>
            </a:r>
            <a:endParaRPr b="1" sz="252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2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329" name="Google Shape;329;p39"/>
          <p:cNvGrpSpPr/>
          <p:nvPr/>
        </p:nvGrpSpPr>
        <p:grpSpPr>
          <a:xfrm>
            <a:off x="2658007" y="1113757"/>
            <a:ext cx="4982655" cy="3777324"/>
            <a:chOff x="2961500" y="1113800"/>
            <a:chExt cx="4248150" cy="3220500"/>
          </a:xfrm>
        </p:grpSpPr>
        <p:grpSp>
          <p:nvGrpSpPr>
            <p:cNvPr id="330" name="Google Shape;330;p39"/>
            <p:cNvGrpSpPr/>
            <p:nvPr/>
          </p:nvGrpSpPr>
          <p:grpSpPr>
            <a:xfrm>
              <a:off x="3474050" y="1986200"/>
              <a:ext cx="2195700" cy="2195700"/>
              <a:chOff x="3474050" y="1986200"/>
              <a:chExt cx="2195700" cy="2195700"/>
            </a:xfrm>
          </p:grpSpPr>
          <p:sp>
            <p:nvSpPr>
              <p:cNvPr id="331" name="Google Shape;331;p39"/>
              <p:cNvSpPr/>
              <p:nvPr/>
            </p:nvSpPr>
            <p:spPr>
              <a:xfrm>
                <a:off x="3474050" y="1986200"/>
                <a:ext cx="2195700" cy="2195700"/>
              </a:xfrm>
              <a:prstGeom prst="ellipse">
                <a:avLst/>
              </a:prstGeom>
              <a:solidFill>
                <a:srgbClr val="D8382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39"/>
              <p:cNvSpPr txBox="1"/>
              <p:nvPr/>
            </p:nvSpPr>
            <p:spPr>
              <a:xfrm>
                <a:off x="3833274" y="2817050"/>
                <a:ext cx="1477200" cy="53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Vestibulum congue </a:t>
                </a:r>
                <a:endParaRPr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333" name="Google Shape;333;p39"/>
            <p:cNvGrpSpPr/>
            <p:nvPr/>
          </p:nvGrpSpPr>
          <p:grpSpPr>
            <a:xfrm>
              <a:off x="2961500" y="1113800"/>
              <a:ext cx="3221100" cy="3220500"/>
              <a:chOff x="2961500" y="961400"/>
              <a:chExt cx="3221100" cy="3220500"/>
            </a:xfrm>
          </p:grpSpPr>
          <p:sp>
            <p:nvSpPr>
              <p:cNvPr id="334" name="Google Shape;334;p39"/>
              <p:cNvSpPr/>
              <p:nvPr/>
            </p:nvSpPr>
            <p:spPr>
              <a:xfrm>
                <a:off x="2961500" y="961400"/>
                <a:ext cx="3221100" cy="32205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39"/>
              <p:cNvSpPr txBox="1"/>
              <p:nvPr/>
            </p:nvSpPr>
            <p:spPr>
              <a:xfrm>
                <a:off x="3782900" y="1063172"/>
                <a:ext cx="1578000" cy="56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BRAND APPLICATION &amp; CAMPAIGNS</a:t>
                </a:r>
                <a:endParaRPr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336" name="Google Shape;336;p39"/>
            <p:cNvGrpSpPr/>
            <p:nvPr/>
          </p:nvGrpSpPr>
          <p:grpSpPr>
            <a:xfrm>
              <a:off x="3401686" y="1841492"/>
              <a:ext cx="2340600" cy="2340600"/>
              <a:chOff x="3401686" y="1841492"/>
              <a:chExt cx="2340600" cy="2340600"/>
            </a:xfrm>
          </p:grpSpPr>
          <p:sp>
            <p:nvSpPr>
              <p:cNvPr id="337" name="Google Shape;337;p39"/>
              <p:cNvSpPr/>
              <p:nvPr/>
            </p:nvSpPr>
            <p:spPr>
              <a:xfrm>
                <a:off x="3401686" y="1841492"/>
                <a:ext cx="2340600" cy="2340600"/>
              </a:xfrm>
              <a:prstGeom prst="ellipse">
                <a:avLst/>
              </a:prstGeom>
              <a:solidFill>
                <a:srgbClr val="1D7E7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39"/>
              <p:cNvSpPr txBox="1"/>
              <p:nvPr/>
            </p:nvSpPr>
            <p:spPr>
              <a:xfrm>
                <a:off x="4093143" y="2126800"/>
                <a:ext cx="1477200" cy="53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VISUAL IDENTITY &amp; PERSONALITY</a:t>
                </a:r>
                <a:endParaRPr b="1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339" name="Google Shape;339;p39"/>
            <p:cNvGrpSpPr/>
            <p:nvPr/>
          </p:nvGrpSpPr>
          <p:grpSpPr>
            <a:xfrm>
              <a:off x="3934004" y="2895675"/>
              <a:ext cx="1304103" cy="1286641"/>
              <a:chOff x="3833620" y="2704915"/>
              <a:chExt cx="1476900" cy="1477200"/>
            </a:xfrm>
          </p:grpSpPr>
          <p:sp>
            <p:nvSpPr>
              <p:cNvPr id="340" name="Google Shape;340;p39"/>
              <p:cNvSpPr/>
              <p:nvPr/>
            </p:nvSpPr>
            <p:spPr>
              <a:xfrm>
                <a:off x="3833620" y="2704915"/>
                <a:ext cx="1476900" cy="1477200"/>
              </a:xfrm>
              <a:prstGeom prst="ellipse">
                <a:avLst/>
              </a:prstGeom>
              <a:solidFill>
                <a:srgbClr val="249C9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" name="Google Shape;341;p39"/>
              <p:cNvSpPr txBox="1"/>
              <p:nvPr/>
            </p:nvSpPr>
            <p:spPr>
              <a:xfrm>
                <a:off x="3953029" y="3118914"/>
                <a:ext cx="1230000" cy="64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PURPOSE, POSITIONING, STORY</a:t>
                </a:r>
                <a:endParaRPr b="1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342" name="Google Shape;342;p39"/>
            <p:cNvSpPr txBox="1"/>
            <p:nvPr/>
          </p:nvSpPr>
          <p:spPr>
            <a:xfrm>
              <a:off x="3523475" y="2535400"/>
              <a:ext cx="1848000" cy="57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Logo</a:t>
              </a:r>
              <a:endParaRPr sz="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Colours</a:t>
              </a:r>
              <a:endParaRPr sz="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Images</a:t>
              </a:r>
              <a:b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</a:br>
              <a: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Icons</a:t>
              </a:r>
              <a:endParaRPr sz="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343" name="Google Shape;343;p39"/>
            <p:cNvSpPr txBox="1"/>
            <p:nvPr/>
          </p:nvSpPr>
          <p:spPr>
            <a:xfrm>
              <a:off x="3228050" y="1689100"/>
              <a:ext cx="1848000" cy="68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Website</a:t>
              </a:r>
              <a:endParaRPr sz="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Videos</a:t>
              </a:r>
              <a:b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</a:br>
              <a: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Emails</a:t>
              </a:r>
              <a:endParaRPr sz="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Ads</a:t>
              </a:r>
              <a:endParaRPr sz="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344" name="Google Shape;344;p39"/>
            <p:cNvSpPr txBox="1"/>
            <p:nvPr/>
          </p:nvSpPr>
          <p:spPr>
            <a:xfrm>
              <a:off x="5152250" y="2527300"/>
              <a:ext cx="1848000" cy="57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Fonts</a:t>
              </a:r>
              <a:endParaRPr sz="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Voice</a:t>
              </a:r>
              <a:endParaRPr sz="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Shapes</a:t>
              </a:r>
              <a:b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</a:br>
              <a: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Sounds</a:t>
              </a:r>
              <a:endParaRPr sz="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345" name="Google Shape;345;p39"/>
            <p:cNvSpPr txBox="1"/>
            <p:nvPr/>
          </p:nvSpPr>
          <p:spPr>
            <a:xfrm>
              <a:off x="5361650" y="1689100"/>
              <a:ext cx="1848000" cy="68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Mobile</a:t>
              </a:r>
              <a:endParaRPr sz="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Blog</a:t>
              </a:r>
              <a:endParaRPr sz="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Packaging</a:t>
              </a:r>
              <a:endParaRPr sz="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Recruiting</a:t>
              </a:r>
              <a:endParaRPr sz="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  <p:pic>
        <p:nvPicPr>
          <p:cNvPr id="346" name="Google Shape;34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8650" y="1253075"/>
            <a:ext cx="3795875" cy="197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25" y="45111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3875" y="4629937"/>
            <a:ext cx="1942200" cy="3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8286" y="0"/>
            <a:ext cx="373642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1"/>
          <p:cNvPicPr preferRelativeResize="0"/>
          <p:nvPr/>
        </p:nvPicPr>
        <p:blipFill rotWithShape="1">
          <a:blip r:embed="rId6">
            <a:alphaModFix/>
          </a:blip>
          <a:srcRect b="4342" l="0" r="0" t="0"/>
          <a:stretch/>
        </p:blipFill>
        <p:spPr>
          <a:xfrm>
            <a:off x="0" y="-109375"/>
            <a:ext cx="5348276" cy="525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2"/>
          <p:cNvSpPr txBox="1"/>
          <p:nvPr>
            <p:ph idx="3" type="ctrTitle"/>
          </p:nvPr>
        </p:nvSpPr>
        <p:spPr>
          <a:xfrm>
            <a:off x="3383550" y="2854675"/>
            <a:ext cx="2376900" cy="5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2"/>
          <p:cNvSpPr txBox="1"/>
          <p:nvPr>
            <p:ph idx="4" type="subTitle"/>
          </p:nvPr>
        </p:nvSpPr>
        <p:spPr>
          <a:xfrm>
            <a:off x="3380700" y="3477513"/>
            <a:ext cx="2382600" cy="8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8772" y="0"/>
            <a:ext cx="362645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5100"/>
            <a:ext cx="9262674" cy="381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13295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4"/>
          <p:cNvPicPr preferRelativeResize="0"/>
          <p:nvPr/>
        </p:nvPicPr>
        <p:blipFill rotWithShape="1">
          <a:blip r:embed="rId4">
            <a:alphaModFix/>
          </a:blip>
          <a:srcRect b="0" l="10258" r="4036" t="0"/>
          <a:stretch/>
        </p:blipFill>
        <p:spPr>
          <a:xfrm>
            <a:off x="4132950" y="1276586"/>
            <a:ext cx="5011049" cy="2757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5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Stripe &amp; Stare</a:t>
            </a:r>
            <a:br>
              <a:rPr lang="en"/>
            </a:br>
            <a:r>
              <a:rPr lang="en" sz="2244">
                <a:solidFill>
                  <a:srgbClr val="C00000"/>
                </a:solidFill>
              </a:rPr>
              <a:t>The world’s comfiest and most sustainable underwear</a:t>
            </a:r>
            <a:endParaRPr sz="2244">
              <a:solidFill>
                <a:srgbClr val="C00000"/>
              </a:solidFill>
            </a:endParaRPr>
          </a:p>
        </p:txBody>
      </p:sp>
      <p:sp>
        <p:nvSpPr>
          <p:cNvPr id="386" name="Google Shape;386;p45"/>
          <p:cNvSpPr txBox="1"/>
          <p:nvPr/>
        </p:nvSpPr>
        <p:spPr>
          <a:xfrm>
            <a:off x="278000" y="1404600"/>
            <a:ext cx="1382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Our target customer</a:t>
            </a:r>
            <a:r>
              <a:rPr b="1" lang="en">
                <a:latin typeface="Poppins"/>
                <a:ea typeface="Poppins"/>
                <a:cs typeface="Poppins"/>
                <a:sym typeface="Poppins"/>
              </a:rPr>
              <a:t> chooses us because…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7" name="Google Shape;387;p45"/>
          <p:cNvSpPr txBox="1"/>
          <p:nvPr/>
        </p:nvSpPr>
        <p:spPr>
          <a:xfrm>
            <a:off x="2120025" y="1404600"/>
            <a:ext cx="6338100" cy="2339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5-star comfort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Perfect for every day - but not frumpy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Playful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Sustainable 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Female founded 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8" name="Google Shape;388;p45"/>
          <p:cNvSpPr txBox="1"/>
          <p:nvPr/>
        </p:nvSpPr>
        <p:spPr>
          <a:xfrm>
            <a:off x="278000" y="3743225"/>
            <a:ext cx="138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We make them feel…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9" name="Google Shape;389;p45"/>
          <p:cNvSpPr txBox="1"/>
          <p:nvPr/>
        </p:nvSpPr>
        <p:spPr>
          <a:xfrm>
            <a:off x="2120025" y="3850925"/>
            <a:ext cx="6338100" cy="400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Empowered, supported, fun and comfy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90" name="Google Shape;39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/>
          <p:nvPr/>
        </p:nvSpPr>
        <p:spPr>
          <a:xfrm>
            <a:off x="2329375" y="866475"/>
            <a:ext cx="5560800" cy="8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Customer-focused</a:t>
            </a:r>
            <a:endParaRPr sz="42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Benefit-led</a:t>
            </a:r>
            <a:endParaRPr sz="42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Focus!</a:t>
            </a:r>
            <a:endParaRPr sz="4200">
              <a:solidFill>
                <a:schemeClr val="lt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accent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Keep it simple</a:t>
            </a:r>
            <a:br>
              <a:rPr lang="en" sz="4200">
                <a:solidFill>
                  <a:schemeClr val="accent6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" sz="4200">
                <a:solidFill>
                  <a:srgbClr val="307BF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Future-focused</a:t>
            </a:r>
            <a:endParaRPr sz="4200">
              <a:solidFill>
                <a:srgbClr val="307BF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97" name="Google Shape;397;p46"/>
          <p:cNvSpPr/>
          <p:nvPr/>
        </p:nvSpPr>
        <p:spPr>
          <a:xfrm>
            <a:off x="1808700" y="1136550"/>
            <a:ext cx="368400" cy="288300"/>
          </a:xfrm>
          <a:prstGeom prst="rect">
            <a:avLst/>
          </a:prstGeom>
          <a:solidFill>
            <a:srgbClr val="D838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98" name="Google Shape;398;p46"/>
          <p:cNvSpPr/>
          <p:nvPr/>
        </p:nvSpPr>
        <p:spPr>
          <a:xfrm>
            <a:off x="1808700" y="1746150"/>
            <a:ext cx="368400" cy="28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99" name="Google Shape;399;p46"/>
          <p:cNvSpPr/>
          <p:nvPr/>
        </p:nvSpPr>
        <p:spPr>
          <a:xfrm>
            <a:off x="1808700" y="2431950"/>
            <a:ext cx="368400" cy="288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00" name="Google Shape;400;p46"/>
          <p:cNvSpPr/>
          <p:nvPr/>
        </p:nvSpPr>
        <p:spPr>
          <a:xfrm>
            <a:off x="1808700" y="3041550"/>
            <a:ext cx="368400" cy="288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01" name="Google Shape;401;p46"/>
          <p:cNvSpPr/>
          <p:nvPr/>
        </p:nvSpPr>
        <p:spPr>
          <a:xfrm>
            <a:off x="1818800" y="3727350"/>
            <a:ext cx="368400" cy="2883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7"/>
          <p:cNvSpPr txBox="1"/>
          <p:nvPr>
            <p:ph type="ctrTitle"/>
          </p:nvPr>
        </p:nvSpPr>
        <p:spPr>
          <a:xfrm>
            <a:off x="236850" y="1751350"/>
            <a:ext cx="7838700" cy="14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all starts with your story…</a:t>
            </a:r>
            <a:br>
              <a:rPr lang="en"/>
            </a:br>
            <a:r>
              <a:rPr b="0" i="1" lang="en" sz="1900"/>
              <a:t>Who you are</a:t>
            </a:r>
            <a:br>
              <a:rPr b="0" i="1" lang="en" sz="1900"/>
            </a:br>
            <a:r>
              <a:rPr b="0" i="1" lang="en" sz="1900"/>
              <a:t>Why you do what you do</a:t>
            </a:r>
            <a:endParaRPr b="0" i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900"/>
              <a:t>What makes you different</a:t>
            </a:r>
            <a:endParaRPr b="0" i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900"/>
              <a:t>M</a:t>
            </a:r>
            <a:r>
              <a:rPr b="0" i="1" lang="en" sz="1900"/>
              <a:t>ake people want to be part of it!</a:t>
            </a:r>
            <a:endParaRPr b="0" i="1" sz="19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075" y="152400"/>
            <a:ext cx="509087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7800" y="326000"/>
            <a:ext cx="3355025" cy="16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1"/>
          <p:cNvSpPr txBox="1"/>
          <p:nvPr/>
        </p:nvSpPr>
        <p:spPr>
          <a:xfrm>
            <a:off x="1352800" y="2204975"/>
            <a:ext cx="58197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Welcome back! </a:t>
            </a:r>
            <a:br>
              <a:rPr b="1" lang="en" sz="23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b="1" lang="en" sz="23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sz="2300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1" name="Google Shape;201;p31"/>
          <p:cNvSpPr txBox="1"/>
          <p:nvPr/>
        </p:nvSpPr>
        <p:spPr>
          <a:xfrm>
            <a:off x="510050" y="3115075"/>
            <a:ext cx="8620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b="1" lang="en" sz="1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While we’re waiting to start, please:</a:t>
            </a:r>
            <a:endParaRPr b="1" sz="1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was your homework? </a:t>
            </a:r>
            <a:b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confident are you in your financial projections? </a:t>
            </a:r>
            <a:endParaRPr/>
          </a:p>
        </p:txBody>
      </p:sp>
      <p:pic>
        <p:nvPicPr>
          <p:cNvPr id="202" name="Google Shape;20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3973" y="3115076"/>
            <a:ext cx="428825" cy="42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0274"/>
            <a:ext cx="9252475" cy="438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0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Then translate your story and ‘feeling’ into a tone of voice &amp; visual concepts </a:t>
            </a:r>
            <a:endParaRPr/>
          </a:p>
        </p:txBody>
      </p:sp>
      <p:sp>
        <p:nvSpPr>
          <p:cNvPr id="422" name="Google Shape;422;p50"/>
          <p:cNvSpPr txBox="1"/>
          <p:nvPr/>
        </p:nvSpPr>
        <p:spPr>
          <a:xfrm>
            <a:off x="517675" y="2204425"/>
            <a:ext cx="2304600" cy="7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D85C6"/>
                </a:solidFill>
                <a:latin typeface="Pacifico"/>
                <a:ea typeface="Pacifico"/>
                <a:cs typeface="Pacifico"/>
                <a:sym typeface="Pacifico"/>
              </a:rPr>
              <a:t>calm</a:t>
            </a:r>
            <a:endParaRPr sz="3600">
              <a:solidFill>
                <a:srgbClr val="3D85C6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423" name="Google Shape;423;p50"/>
          <p:cNvSpPr txBox="1"/>
          <p:nvPr/>
        </p:nvSpPr>
        <p:spPr>
          <a:xfrm>
            <a:off x="2132775" y="2292775"/>
            <a:ext cx="13626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191919"/>
                </a:solidFill>
                <a:latin typeface="Impact"/>
                <a:ea typeface="Impact"/>
                <a:cs typeface="Impact"/>
                <a:sym typeface="Impact"/>
              </a:rPr>
              <a:t>DIRECT</a:t>
            </a:r>
            <a:endParaRPr sz="3100">
              <a:solidFill>
                <a:srgbClr val="19191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24" name="Google Shape;424;p50"/>
          <p:cNvSpPr txBox="1"/>
          <p:nvPr/>
        </p:nvSpPr>
        <p:spPr>
          <a:xfrm>
            <a:off x="3947925" y="2292775"/>
            <a:ext cx="17124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budget</a:t>
            </a:r>
            <a:endParaRPr b="1" sz="3100">
              <a:solidFill>
                <a:srgbClr val="C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25" name="Google Shape;425;p50"/>
          <p:cNvSpPr txBox="1"/>
          <p:nvPr/>
        </p:nvSpPr>
        <p:spPr>
          <a:xfrm>
            <a:off x="6074875" y="2292775"/>
            <a:ext cx="21120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944A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Established</a:t>
            </a:r>
            <a:endParaRPr sz="2800">
              <a:solidFill>
                <a:srgbClr val="0944A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426" name="Google Shape;426;p50"/>
          <p:cNvSpPr txBox="1"/>
          <p:nvPr/>
        </p:nvSpPr>
        <p:spPr>
          <a:xfrm>
            <a:off x="319650" y="3687775"/>
            <a:ext cx="795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Visual identity: </a:t>
            </a:r>
            <a:r>
              <a:rPr lang="en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F</a:t>
            </a:r>
            <a:r>
              <a:rPr lang="en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onts, colours, shapes, </a:t>
            </a:r>
            <a:r>
              <a:rPr lang="en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images</a:t>
            </a:r>
            <a:r>
              <a:rPr lang="en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, shapes, icons, sounds</a:t>
            </a:r>
            <a:endParaRPr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27" name="Google Shape;42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1"/>
          <p:cNvSpPr txBox="1"/>
          <p:nvPr>
            <p:ph type="title"/>
          </p:nvPr>
        </p:nvSpPr>
        <p:spPr>
          <a:xfrm>
            <a:off x="243450" y="247900"/>
            <a:ext cx="285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Kate Prince - Ancient &amp; Brave</a:t>
            </a:r>
            <a:endParaRPr/>
          </a:p>
        </p:txBody>
      </p:sp>
      <p:sp>
        <p:nvSpPr>
          <p:cNvPr id="434" name="Google Shape;434;p51"/>
          <p:cNvSpPr txBox="1"/>
          <p:nvPr/>
        </p:nvSpPr>
        <p:spPr>
          <a:xfrm>
            <a:off x="174400" y="2380450"/>
            <a:ext cx="4589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“Visualise the brand.”</a:t>
            </a:r>
            <a:endParaRPr sz="1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35" name="Google Shape;43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4366" y="0"/>
            <a:ext cx="559963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2"/>
          <p:cNvSpPr txBox="1"/>
          <p:nvPr/>
        </p:nvSpPr>
        <p:spPr>
          <a:xfrm>
            <a:off x="520800" y="499550"/>
            <a:ext cx="8102400" cy="14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Individual reflection </a:t>
            </a:r>
            <a:endParaRPr b="1" sz="3000">
              <a:solidFill>
                <a:srgbClr val="FEFEF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2" name="Google Shape;442;p52"/>
          <p:cNvSpPr txBox="1"/>
          <p:nvPr/>
        </p:nvSpPr>
        <p:spPr>
          <a:xfrm>
            <a:off x="678750" y="1748775"/>
            <a:ext cx="7203300" cy="2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EFEFE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Think about how you want people to think, feel or say when they interact with your brand. </a:t>
            </a:r>
            <a:br>
              <a:rPr lang="en" sz="18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800">
              <a:solidFill>
                <a:srgbClr val="FEFEFE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What 3 words do you want to come to mind?</a:t>
            </a:r>
            <a:endParaRPr sz="1800">
              <a:solidFill>
                <a:srgbClr val="FEFEF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43" name="Google Shape;44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5634" y="582738"/>
            <a:ext cx="627094" cy="50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3"/>
          <p:cNvSpPr/>
          <p:nvPr/>
        </p:nvSpPr>
        <p:spPr>
          <a:xfrm>
            <a:off x="3679525" y="4384100"/>
            <a:ext cx="1761600" cy="5871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49" name="Google Shape;449;p53"/>
          <p:cNvSpPr txBox="1"/>
          <p:nvPr/>
        </p:nvSpPr>
        <p:spPr>
          <a:xfrm>
            <a:off x="444600" y="499550"/>
            <a:ext cx="8102400" cy="14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Breakout discussion </a:t>
            </a:r>
            <a:endParaRPr b="1" sz="3000">
              <a:solidFill>
                <a:srgbClr val="FEFEF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0" name="Google Shape;450;p53"/>
          <p:cNvSpPr txBox="1"/>
          <p:nvPr/>
        </p:nvSpPr>
        <p:spPr>
          <a:xfrm>
            <a:off x="650475" y="2046000"/>
            <a:ext cx="7504500" cy="2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3429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Share the brand mood board you created without </a:t>
            </a:r>
            <a:br>
              <a:rPr lang="en" sz="1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explaining why you chose the items on it.</a:t>
            </a:r>
            <a:br>
              <a:rPr lang="en" sz="1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lang="en" sz="1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As you’re looking at each other’s moodboards, </a:t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3429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what three words come to mind?</a:t>
            </a:r>
            <a:endParaRPr sz="1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 sz="1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endParaRPr sz="18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51" name="Google Shape;45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2502" y="465625"/>
            <a:ext cx="670322" cy="58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4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succinctly and clearly can </a:t>
            </a:r>
            <a:r>
              <a:rPr lang="en"/>
              <a:t>you define these?</a:t>
            </a:r>
            <a:br>
              <a:rPr lang="en"/>
            </a:br>
            <a:endParaRPr sz="2244">
              <a:solidFill>
                <a:srgbClr val="C00000"/>
              </a:solidFill>
            </a:endParaRPr>
          </a:p>
        </p:txBody>
      </p:sp>
      <p:sp>
        <p:nvSpPr>
          <p:cNvPr id="457" name="Google Shape;457;p54"/>
          <p:cNvSpPr txBox="1"/>
          <p:nvPr/>
        </p:nvSpPr>
        <p:spPr>
          <a:xfrm>
            <a:off x="278000" y="1480800"/>
            <a:ext cx="1382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Our target customer</a:t>
            </a:r>
            <a:r>
              <a:rPr b="1" lang="en">
                <a:latin typeface="Poppins"/>
                <a:ea typeface="Poppins"/>
                <a:cs typeface="Poppins"/>
                <a:sym typeface="Poppins"/>
              </a:rPr>
              <a:t> chooses us because…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8" name="Google Shape;458;p54"/>
          <p:cNvSpPr txBox="1"/>
          <p:nvPr/>
        </p:nvSpPr>
        <p:spPr>
          <a:xfrm>
            <a:off x="2120025" y="1557000"/>
            <a:ext cx="6338100" cy="1693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Proven to be suitable for 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eczema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 prone and 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sensitive</a:t>
            </a:r>
            <a:r>
              <a:rPr lang="en">
                <a:latin typeface="Poppins"/>
                <a:ea typeface="Poppins"/>
                <a:cs typeface="Poppins"/>
                <a:sym typeface="Poppins"/>
              </a:rPr>
              <a:t> skin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Natural / sustainable 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Family focused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Colourful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9" name="Google Shape;459;p54"/>
          <p:cNvSpPr txBox="1"/>
          <p:nvPr/>
        </p:nvSpPr>
        <p:spPr>
          <a:xfrm>
            <a:off x="278000" y="3286025"/>
            <a:ext cx="138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We make them feel…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0" name="Google Shape;460;p54"/>
          <p:cNvSpPr txBox="1"/>
          <p:nvPr/>
        </p:nvSpPr>
        <p:spPr>
          <a:xfrm>
            <a:off x="2120025" y="3393725"/>
            <a:ext cx="6338100" cy="400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Trusting, relieved, understood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61" name="Google Shape;46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24" y="942750"/>
            <a:ext cx="1491968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5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in a name?</a:t>
            </a:r>
            <a:endParaRPr/>
          </a:p>
        </p:txBody>
      </p:sp>
      <p:sp>
        <p:nvSpPr>
          <p:cNvPr id="469" name="Google Shape;469;p55"/>
          <p:cNvSpPr txBox="1"/>
          <p:nvPr>
            <p:ph type="title"/>
          </p:nvPr>
        </p:nvSpPr>
        <p:spPr>
          <a:xfrm>
            <a:off x="311700" y="113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688">
                <a:latin typeface="Poppins"/>
                <a:ea typeface="Poppins"/>
                <a:cs typeface="Poppins"/>
                <a:sym typeface="Poppins"/>
              </a:rPr>
              <a:t>Is it easy to say?</a:t>
            </a:r>
            <a:endParaRPr b="0" sz="2688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688">
                <a:latin typeface="Poppins"/>
                <a:ea typeface="Poppins"/>
                <a:cs typeface="Poppins"/>
                <a:sym typeface="Poppins"/>
              </a:rPr>
              <a:t>Does it have bad or other connotations that could confuse?</a:t>
            </a:r>
            <a:endParaRPr b="0" sz="2688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688">
                <a:latin typeface="Poppins"/>
                <a:ea typeface="Poppins"/>
                <a:cs typeface="Poppins"/>
                <a:sym typeface="Poppins"/>
              </a:rPr>
              <a:t>Is too long?</a:t>
            </a:r>
            <a:endParaRPr b="0" sz="2688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688">
                <a:latin typeface="Poppins"/>
                <a:ea typeface="Poppins"/>
                <a:cs typeface="Poppins"/>
                <a:sym typeface="Poppins"/>
              </a:rPr>
              <a:t>Is anyone else using it? </a:t>
            </a:r>
            <a:br>
              <a:rPr b="0" lang="en" sz="2688">
                <a:latin typeface="Poppins"/>
                <a:ea typeface="Poppins"/>
                <a:cs typeface="Poppins"/>
                <a:sym typeface="Poppins"/>
              </a:rPr>
            </a:br>
            <a:br>
              <a:rPr b="0" lang="en" sz="2355">
                <a:latin typeface="Poppins"/>
                <a:ea typeface="Poppins"/>
                <a:cs typeface="Poppins"/>
                <a:sym typeface="Poppins"/>
              </a:rPr>
            </a:br>
            <a:br>
              <a:rPr b="0" lang="en" sz="1688">
                <a:latin typeface="Poppins"/>
                <a:ea typeface="Poppins"/>
                <a:cs typeface="Poppins"/>
                <a:sym typeface="Poppins"/>
              </a:rPr>
            </a:br>
            <a:r>
              <a:rPr b="0" lang="en" sz="1688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https://find-and-update.company-information.service.gov.uk</a:t>
            </a:r>
            <a:endParaRPr b="0" sz="1688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88" u="sng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https://www.namecheckr.com</a:t>
            </a:r>
            <a:endParaRPr b="0" sz="1688" u="sng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70" name="Google Shape;47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4500" y="99098"/>
            <a:ext cx="7103400" cy="22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0851" y="2240850"/>
            <a:ext cx="6770702" cy="269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30551"/>
            <a:ext cx="2485800" cy="305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7"/>
          <p:cNvSpPr txBox="1"/>
          <p:nvPr>
            <p:ph type="ctrTitle"/>
          </p:nvPr>
        </p:nvSpPr>
        <p:spPr>
          <a:xfrm>
            <a:off x="292275" y="1489475"/>
            <a:ext cx="21480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2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</a:t>
            </a:r>
            <a:br>
              <a:rPr b="1" lang="en" sz="252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b="1" lang="en" sz="252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marketing plan</a:t>
            </a:r>
            <a:endParaRPr b="1" sz="252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t/>
            </a:r>
            <a:endParaRPr b="1" sz="252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84" name="Google Shape;48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4515" y="0"/>
            <a:ext cx="629948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8"/>
          <p:cNvSpPr txBox="1"/>
          <p:nvPr/>
        </p:nvSpPr>
        <p:spPr>
          <a:xfrm>
            <a:off x="2329375" y="866475"/>
            <a:ext cx="5560800" cy="8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Roadmap</a:t>
            </a:r>
            <a:endParaRPr sz="42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Focus</a:t>
            </a:r>
            <a:endParaRPr sz="42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accent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Time / money</a:t>
            </a:r>
            <a:br>
              <a:rPr lang="en" sz="4200">
                <a:solidFill>
                  <a:schemeClr val="accent6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" sz="4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Accountability</a:t>
            </a:r>
            <a:endParaRPr sz="42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Measurement</a:t>
            </a:r>
            <a:endParaRPr sz="4200">
              <a:solidFill>
                <a:schemeClr val="lt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307BF3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91" name="Google Shape;491;p58"/>
          <p:cNvSpPr/>
          <p:nvPr/>
        </p:nvSpPr>
        <p:spPr>
          <a:xfrm>
            <a:off x="1808700" y="1136550"/>
            <a:ext cx="368400" cy="288300"/>
          </a:xfrm>
          <a:prstGeom prst="rect">
            <a:avLst/>
          </a:prstGeom>
          <a:solidFill>
            <a:srgbClr val="D838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92" name="Google Shape;492;p58"/>
          <p:cNvSpPr/>
          <p:nvPr/>
        </p:nvSpPr>
        <p:spPr>
          <a:xfrm>
            <a:off x="1808700" y="1746150"/>
            <a:ext cx="368400" cy="288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93" name="Google Shape;493;p58"/>
          <p:cNvSpPr/>
          <p:nvPr/>
        </p:nvSpPr>
        <p:spPr>
          <a:xfrm>
            <a:off x="1808700" y="2431950"/>
            <a:ext cx="368400" cy="288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94" name="Google Shape;494;p58"/>
          <p:cNvSpPr/>
          <p:nvPr/>
        </p:nvSpPr>
        <p:spPr>
          <a:xfrm>
            <a:off x="1808700" y="3041550"/>
            <a:ext cx="368400" cy="288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95" name="Google Shape;495;p58"/>
          <p:cNvSpPr/>
          <p:nvPr/>
        </p:nvSpPr>
        <p:spPr>
          <a:xfrm>
            <a:off x="1818800" y="3727350"/>
            <a:ext cx="368400" cy="2883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96" name="Google Shape;49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 txBox="1"/>
          <p:nvPr>
            <p:ph idx="4294967295" type="ctrTitle"/>
          </p:nvPr>
        </p:nvSpPr>
        <p:spPr>
          <a:xfrm>
            <a:off x="280325" y="236550"/>
            <a:ext cx="4347600" cy="77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Welcome back! </a:t>
            </a:r>
            <a:r>
              <a:rPr lang="en">
                <a:solidFill>
                  <a:schemeClr val="dk2"/>
                </a:solidFill>
              </a:rPr>
              <a:t>👋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08" name="Google Shape;20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2"/>
          <p:cNvSpPr txBox="1"/>
          <p:nvPr/>
        </p:nvSpPr>
        <p:spPr>
          <a:xfrm>
            <a:off x="5223302" y="3427076"/>
            <a:ext cx="1802700" cy="5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  <a:t>Masuma Moledina</a:t>
            </a:r>
            <a:br>
              <a:rPr b="1" lang="en" sz="1100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" sz="1100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  <a:t>Digital Boost</a:t>
            </a:r>
            <a:endParaRPr b="1" sz="1100">
              <a:solidFill>
                <a:srgbClr val="166B7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 rotWithShape="1">
          <a:blip r:embed="rId5">
            <a:alphaModFix/>
          </a:blip>
          <a:srcRect b="-9" l="0" r="0" t="5024"/>
          <a:stretch/>
        </p:blipFill>
        <p:spPr>
          <a:xfrm>
            <a:off x="5223300" y="1439262"/>
            <a:ext cx="1746176" cy="190787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/>
          <p:nvPr/>
        </p:nvSpPr>
        <p:spPr>
          <a:xfrm>
            <a:off x="1997227" y="3382539"/>
            <a:ext cx="2613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  <a:t>Karen Licurse</a:t>
            </a:r>
            <a:br>
              <a:rPr b="1" lang="en" sz="1100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" sz="1100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  <a:t>Digital Boost</a:t>
            </a:r>
            <a:endParaRPr b="1" sz="1100">
              <a:solidFill>
                <a:srgbClr val="166B7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13" name="Google Shape;21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7242" y="1424369"/>
            <a:ext cx="1907812" cy="1907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9"/>
          <p:cNvSpPr txBox="1"/>
          <p:nvPr>
            <p:ph type="ctrTitle"/>
          </p:nvPr>
        </p:nvSpPr>
        <p:spPr>
          <a:xfrm>
            <a:off x="280325" y="160350"/>
            <a:ext cx="84828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en" sz="252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elements of a marketing plan</a:t>
            </a:r>
            <a:endParaRPr b="1" sz="252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7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03" name="Google Shape;503;p59"/>
          <p:cNvSpPr txBox="1"/>
          <p:nvPr/>
        </p:nvSpPr>
        <p:spPr>
          <a:xfrm>
            <a:off x="1675525" y="1123025"/>
            <a:ext cx="5610000" cy="430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OBJECTIVE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04" name="Google Shape;504;p59"/>
          <p:cNvSpPr txBox="1"/>
          <p:nvPr/>
        </p:nvSpPr>
        <p:spPr>
          <a:xfrm>
            <a:off x="1675525" y="1787788"/>
            <a:ext cx="5610000" cy="43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TARGET CUSTOMER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05" name="Google Shape;505;p59"/>
          <p:cNvSpPr txBox="1"/>
          <p:nvPr/>
        </p:nvSpPr>
        <p:spPr>
          <a:xfrm>
            <a:off x="1675525" y="2452575"/>
            <a:ext cx="5610000" cy="430500"/>
          </a:xfrm>
          <a:prstGeom prst="rect">
            <a:avLst/>
          </a:prstGeom>
          <a:solidFill>
            <a:srgbClr val="EFC97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             STRATEGY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06" name="Google Shape;506;p59"/>
          <p:cNvSpPr txBox="1"/>
          <p:nvPr/>
        </p:nvSpPr>
        <p:spPr>
          <a:xfrm>
            <a:off x="741625" y="1793800"/>
            <a:ext cx="861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WHO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7" name="Google Shape;507;p59"/>
          <p:cNvSpPr txBox="1"/>
          <p:nvPr/>
        </p:nvSpPr>
        <p:spPr>
          <a:xfrm>
            <a:off x="741625" y="1206725"/>
            <a:ext cx="798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WHAT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8" name="Google Shape;508;p59"/>
          <p:cNvSpPr txBox="1"/>
          <p:nvPr/>
        </p:nvSpPr>
        <p:spPr>
          <a:xfrm>
            <a:off x="804725" y="2495950"/>
            <a:ext cx="798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HOW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9" name="Google Shape;509;p59"/>
          <p:cNvSpPr txBox="1"/>
          <p:nvPr/>
        </p:nvSpPr>
        <p:spPr>
          <a:xfrm>
            <a:off x="1675525" y="3062175"/>
            <a:ext cx="5610000" cy="430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CHANNELS / TACTICS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10" name="Google Shape;510;p59"/>
          <p:cNvSpPr txBox="1"/>
          <p:nvPr/>
        </p:nvSpPr>
        <p:spPr>
          <a:xfrm>
            <a:off x="657900" y="3105550"/>
            <a:ext cx="9450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WHERE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1" name="Google Shape;511;p59"/>
          <p:cNvSpPr txBox="1"/>
          <p:nvPr/>
        </p:nvSpPr>
        <p:spPr>
          <a:xfrm>
            <a:off x="1675525" y="3671775"/>
            <a:ext cx="5610000" cy="4305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</a:t>
            </a:r>
            <a:r>
              <a:rPr lang="en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METRICS / TIMING</a:t>
            </a:r>
            <a:endParaRPr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12" name="Google Shape;512;p59"/>
          <p:cNvSpPr txBox="1"/>
          <p:nvPr/>
        </p:nvSpPr>
        <p:spPr>
          <a:xfrm>
            <a:off x="657900" y="3715150"/>
            <a:ext cx="9450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WHEN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13" name="Google Shape;51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0"/>
          <p:cNvSpPr txBox="1"/>
          <p:nvPr>
            <p:ph type="ctrTitle"/>
          </p:nvPr>
        </p:nvSpPr>
        <p:spPr>
          <a:xfrm>
            <a:off x="280325" y="160350"/>
            <a:ext cx="84828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en" sz="252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elements of a marketing plan</a:t>
            </a:r>
            <a:endParaRPr b="1" sz="252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7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20" name="Google Shape;520;p60"/>
          <p:cNvSpPr txBox="1"/>
          <p:nvPr/>
        </p:nvSpPr>
        <p:spPr>
          <a:xfrm>
            <a:off x="1675525" y="1123025"/>
            <a:ext cx="5610000" cy="430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OBJECTIVE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21" name="Google Shape;521;p60"/>
          <p:cNvSpPr txBox="1"/>
          <p:nvPr/>
        </p:nvSpPr>
        <p:spPr>
          <a:xfrm>
            <a:off x="1675525" y="1787788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TARGET CUSTOMER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22" name="Google Shape;522;p60"/>
          <p:cNvSpPr txBox="1"/>
          <p:nvPr/>
        </p:nvSpPr>
        <p:spPr>
          <a:xfrm>
            <a:off x="1675525" y="2452575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             STRATEGY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23" name="Google Shape;523;p60"/>
          <p:cNvSpPr txBox="1"/>
          <p:nvPr/>
        </p:nvSpPr>
        <p:spPr>
          <a:xfrm>
            <a:off x="741625" y="1793800"/>
            <a:ext cx="861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WHO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4" name="Google Shape;524;p60"/>
          <p:cNvSpPr txBox="1"/>
          <p:nvPr/>
        </p:nvSpPr>
        <p:spPr>
          <a:xfrm>
            <a:off x="741625" y="1206725"/>
            <a:ext cx="798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WHAT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5" name="Google Shape;525;p60"/>
          <p:cNvSpPr txBox="1"/>
          <p:nvPr/>
        </p:nvSpPr>
        <p:spPr>
          <a:xfrm>
            <a:off x="804725" y="2495950"/>
            <a:ext cx="798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HOW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6" name="Google Shape;526;p60"/>
          <p:cNvSpPr txBox="1"/>
          <p:nvPr/>
        </p:nvSpPr>
        <p:spPr>
          <a:xfrm>
            <a:off x="1675525" y="3062175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CHANNELS / TACTICS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27" name="Google Shape;527;p60"/>
          <p:cNvSpPr txBox="1"/>
          <p:nvPr/>
        </p:nvSpPr>
        <p:spPr>
          <a:xfrm>
            <a:off x="657900" y="3105550"/>
            <a:ext cx="9450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WHERE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8" name="Google Shape;528;p60"/>
          <p:cNvSpPr txBox="1"/>
          <p:nvPr/>
        </p:nvSpPr>
        <p:spPr>
          <a:xfrm>
            <a:off x="1675525" y="3671775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METRICS / TIMING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29" name="Google Shape;529;p60"/>
          <p:cNvSpPr txBox="1"/>
          <p:nvPr/>
        </p:nvSpPr>
        <p:spPr>
          <a:xfrm>
            <a:off x="657900" y="3715150"/>
            <a:ext cx="9450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WHEN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30" name="Google Shape;53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61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with clarity on your key objectives </a:t>
            </a:r>
            <a:br>
              <a:rPr lang="en"/>
            </a:br>
            <a:r>
              <a:rPr lang="en"/>
              <a:t>- from the target customer perspective</a:t>
            </a:r>
            <a:endParaRPr sz="252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graphicFrame>
        <p:nvGraphicFramePr>
          <p:cNvPr id="539" name="Google Shape;539;p61"/>
          <p:cNvGraphicFramePr/>
          <p:nvPr/>
        </p:nvGraphicFramePr>
        <p:xfrm>
          <a:off x="356513" y="1266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{7C46028E-92FF-4861-9D4A-6629D5448C21}</a:tableStyleId>
              </a:tblPr>
              <a:tblGrid>
                <a:gridCol w="1821250"/>
                <a:gridCol w="6287000"/>
              </a:tblGrid>
              <a:tr h="308425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2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AWARENESS / EDUCATION</a:t>
                      </a:r>
                      <a:endParaRPr sz="1200">
                        <a:solidFill>
                          <a:schemeClr val="dk2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Make people 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aware</a:t>
                      </a:r>
                      <a:r>
                        <a:rPr lang="en" sz="12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 that your ‘category’ exists and may be something they need</a:t>
                      </a:r>
                      <a:endParaRPr sz="12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/>
                </a:tc>
              </a:tr>
              <a:tr h="30842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Help people who are actively seeking out your ‘category’ to</a:t>
                      </a:r>
                      <a:r>
                        <a:rPr lang="en" sz="1200">
                          <a:solidFill>
                            <a:schemeClr val="lt2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 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know your brand exists </a:t>
                      </a:r>
                      <a:endParaRPr sz="1200">
                        <a:solidFill>
                          <a:schemeClr val="dk2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/>
                </a:tc>
              </a:tr>
              <a:tr h="30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accent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CONSIDERATION</a:t>
                      </a:r>
                      <a:endParaRPr sz="1200">
                        <a:solidFill>
                          <a:schemeClr val="accent1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Help people who may have heard of you</a:t>
                      </a:r>
                      <a:r>
                        <a:rPr lang="en" sz="1200">
                          <a:solidFill>
                            <a:schemeClr val="lt2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 think about buying from you</a:t>
                      </a:r>
                      <a:endParaRPr sz="1200">
                        <a:solidFill>
                          <a:schemeClr val="lt2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/>
                </a:tc>
              </a:tr>
              <a:tr h="305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CONVERSION</a:t>
                      </a:r>
                      <a:endParaRPr sz="1200">
                        <a:solidFill>
                          <a:schemeClr val="dk1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Get people who already know you to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buy</a:t>
                      </a:r>
                      <a:endParaRPr sz="1200">
                        <a:solidFill>
                          <a:schemeClr val="dk1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/>
                </a:tc>
              </a:tr>
              <a:tr h="355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D5DDF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FREQUENCY / GROWTH</a:t>
                      </a:r>
                      <a:endParaRPr sz="1200">
                        <a:solidFill>
                          <a:srgbClr val="0D5DDF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Get existing customers to 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buy more or more often</a:t>
                      </a:r>
                      <a:endParaRPr sz="12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/>
                </a:tc>
              </a:tr>
              <a:tr h="355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C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REACTIVATION</a:t>
                      </a:r>
                      <a:endParaRPr sz="1200">
                        <a:solidFill>
                          <a:srgbClr val="C00000"/>
                        </a:solidFill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Get previous customers who stopped buying to </a:t>
                      </a:r>
                      <a:r>
                        <a:rPr lang="en" sz="1200">
                          <a:solidFill>
                            <a:srgbClr val="C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buy again</a:t>
                      </a:r>
                      <a:endParaRPr sz="1200">
                        <a:solidFill>
                          <a:srgbClr val="C0000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55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ADVOCACY</a:t>
                      </a:r>
                      <a:endParaRPr sz="12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Grow existing </a:t>
                      </a:r>
                      <a:r>
                        <a:rPr lang="en" sz="1200">
                          <a:solidFill>
                            <a:srgbClr val="351C75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customers</a:t>
                      </a:r>
                      <a:r>
                        <a:rPr lang="en" sz="12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 and get them to talk about you </a:t>
                      </a:r>
                      <a:endParaRPr sz="12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62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shift do you need in the how the customer </a:t>
            </a:r>
            <a:r>
              <a:rPr lang="en"/>
              <a:t>thinks, feels or behaves?</a:t>
            </a:r>
            <a:endParaRPr sz="252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546" name="Google Shape;546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525" y="1297150"/>
            <a:ext cx="2424275" cy="26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62"/>
          <p:cNvSpPr txBox="1"/>
          <p:nvPr/>
        </p:nvSpPr>
        <p:spPr>
          <a:xfrm>
            <a:off x="3310325" y="1778200"/>
            <a:ext cx="4575000" cy="6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FROM</a:t>
            </a:r>
            <a:b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What is PAWPAW fruit?</a:t>
            </a:r>
            <a:b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b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b="1" lang="en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</a:t>
            </a:r>
            <a:b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PAWPAW fruit is an incredible </a:t>
            </a:r>
            <a: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elixir</a:t>
            </a:r>
            <a: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for so many ailments</a:t>
            </a:r>
            <a:endParaRPr sz="1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63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shift do you need in the how the customer thinks, feels or behaves?</a:t>
            </a:r>
            <a:endParaRPr sz="252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556" name="Google Shape;55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3"/>
          <p:cNvSpPr txBox="1"/>
          <p:nvPr/>
        </p:nvSpPr>
        <p:spPr>
          <a:xfrm>
            <a:off x="3157925" y="1778200"/>
            <a:ext cx="4575000" cy="6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FROM</a:t>
            </a:r>
            <a:b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 use my serum 1x a week</a:t>
            </a:r>
            <a:b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b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b="1" lang="en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</a:t>
            </a:r>
            <a:b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My serum is an essential part of my daily routine</a:t>
            </a:r>
            <a:endParaRPr sz="1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559" name="Google Shape;559;p63"/>
          <p:cNvPicPr preferRelativeResize="0"/>
          <p:nvPr/>
        </p:nvPicPr>
        <p:blipFill rotWithShape="1">
          <a:blip r:embed="rId5">
            <a:alphaModFix/>
          </a:blip>
          <a:srcRect b="0" l="0" r="0" t="2629"/>
          <a:stretch/>
        </p:blipFill>
        <p:spPr>
          <a:xfrm>
            <a:off x="374050" y="1389725"/>
            <a:ext cx="2454100" cy="27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64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shift do you need in the how the customer thinks, feels or behaves?</a:t>
            </a:r>
            <a:endParaRPr sz="252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566" name="Google Shape;566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64"/>
          <p:cNvSpPr txBox="1"/>
          <p:nvPr/>
        </p:nvSpPr>
        <p:spPr>
          <a:xfrm>
            <a:off x="3310325" y="1778200"/>
            <a:ext cx="5453700" cy="6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FROM</a:t>
            </a:r>
            <a:b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I’m so confused - I don’t know who or what to trust for my baby with </a:t>
            </a:r>
            <a: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eczema - what is safe and effective?</a:t>
            </a:r>
            <a:b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b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b="1" lang="en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</a:t>
            </a:r>
            <a:b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 have complete trust that this solution is natural and proven for eczema prone skin</a:t>
            </a:r>
            <a:endParaRPr sz="1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569" name="Google Shape;569;p64"/>
          <p:cNvPicPr preferRelativeResize="0"/>
          <p:nvPr/>
        </p:nvPicPr>
        <p:blipFill rotWithShape="1">
          <a:blip r:embed="rId5">
            <a:alphaModFix/>
          </a:blip>
          <a:srcRect b="4260" l="0" r="0" t="0"/>
          <a:stretch/>
        </p:blipFill>
        <p:spPr>
          <a:xfrm>
            <a:off x="357500" y="1543625"/>
            <a:ext cx="2172101" cy="229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5"/>
          <p:cNvSpPr txBox="1"/>
          <p:nvPr/>
        </p:nvSpPr>
        <p:spPr>
          <a:xfrm>
            <a:off x="520800" y="499550"/>
            <a:ext cx="8102400" cy="14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Individual reflection </a:t>
            </a:r>
            <a:endParaRPr b="1" sz="3000">
              <a:solidFill>
                <a:srgbClr val="FEFEF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5" name="Google Shape;575;p65"/>
          <p:cNvSpPr txBox="1"/>
          <p:nvPr/>
        </p:nvSpPr>
        <p:spPr>
          <a:xfrm>
            <a:off x="678750" y="1748775"/>
            <a:ext cx="7203300" cy="2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EFEFE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What is the biggest objective </a:t>
            </a:r>
            <a:br>
              <a:rPr lang="en" sz="22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22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you have for your marketing?</a:t>
            </a:r>
            <a:endParaRPr sz="2200">
              <a:solidFill>
                <a:srgbClr val="FEFEF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76" name="Google Shape;57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5634" y="582738"/>
            <a:ext cx="627094" cy="50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6"/>
          <p:cNvSpPr txBox="1"/>
          <p:nvPr>
            <p:ph type="ctrTitle"/>
          </p:nvPr>
        </p:nvSpPr>
        <p:spPr>
          <a:xfrm>
            <a:off x="280325" y="160350"/>
            <a:ext cx="84828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en" sz="252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elements of a marketing plan</a:t>
            </a:r>
            <a:endParaRPr b="1" sz="252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7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82" name="Google Shape;582;p66"/>
          <p:cNvSpPr txBox="1"/>
          <p:nvPr/>
        </p:nvSpPr>
        <p:spPr>
          <a:xfrm>
            <a:off x="1675525" y="1123025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OBJECTIVE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83" name="Google Shape;583;p66"/>
          <p:cNvSpPr txBox="1"/>
          <p:nvPr/>
        </p:nvSpPr>
        <p:spPr>
          <a:xfrm>
            <a:off x="1675525" y="1787788"/>
            <a:ext cx="5610000" cy="43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TARGET CUSTOMER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84" name="Google Shape;584;p66"/>
          <p:cNvSpPr txBox="1"/>
          <p:nvPr/>
        </p:nvSpPr>
        <p:spPr>
          <a:xfrm>
            <a:off x="1675525" y="2452575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             STRATEGY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85" name="Google Shape;585;p66"/>
          <p:cNvSpPr txBox="1"/>
          <p:nvPr/>
        </p:nvSpPr>
        <p:spPr>
          <a:xfrm>
            <a:off x="741625" y="1793800"/>
            <a:ext cx="861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WHO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6" name="Google Shape;586;p66"/>
          <p:cNvSpPr txBox="1"/>
          <p:nvPr/>
        </p:nvSpPr>
        <p:spPr>
          <a:xfrm>
            <a:off x="741625" y="1206725"/>
            <a:ext cx="798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WHAT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7" name="Google Shape;587;p66"/>
          <p:cNvSpPr txBox="1"/>
          <p:nvPr/>
        </p:nvSpPr>
        <p:spPr>
          <a:xfrm>
            <a:off x="804725" y="2495950"/>
            <a:ext cx="798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HOW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8" name="Google Shape;588;p66"/>
          <p:cNvSpPr txBox="1"/>
          <p:nvPr/>
        </p:nvSpPr>
        <p:spPr>
          <a:xfrm>
            <a:off x="1675525" y="3062175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CHANNELS / TACTICS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89" name="Google Shape;589;p66"/>
          <p:cNvSpPr txBox="1"/>
          <p:nvPr/>
        </p:nvSpPr>
        <p:spPr>
          <a:xfrm>
            <a:off x="657900" y="3105550"/>
            <a:ext cx="9450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WHERE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0" name="Google Shape;590;p66"/>
          <p:cNvSpPr txBox="1"/>
          <p:nvPr/>
        </p:nvSpPr>
        <p:spPr>
          <a:xfrm>
            <a:off x="1675525" y="3671775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METRICS / TIMING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91" name="Google Shape;591;p66"/>
          <p:cNvSpPr txBox="1"/>
          <p:nvPr/>
        </p:nvSpPr>
        <p:spPr>
          <a:xfrm>
            <a:off x="657900" y="3715150"/>
            <a:ext cx="9450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WHEN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92" name="Google Shape;59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67"/>
          <p:cNvSpPr txBox="1"/>
          <p:nvPr/>
        </p:nvSpPr>
        <p:spPr>
          <a:xfrm>
            <a:off x="995475" y="2093200"/>
            <a:ext cx="6937500" cy="16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 does your target customer’s day look like?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599" name="Google Shape;59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8288" y="723825"/>
            <a:ext cx="1193724" cy="113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67"/>
          <p:cNvSpPr txBox="1"/>
          <p:nvPr/>
        </p:nvSpPr>
        <p:spPr>
          <a:xfrm>
            <a:off x="2466750" y="3498875"/>
            <a:ext cx="4210500" cy="4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 Medium"/>
                <a:ea typeface="Poppins Medium"/>
                <a:cs typeface="Poppins Medium"/>
                <a:sym typeface="Poppins Medium"/>
              </a:rPr>
              <a:t>What do they read, watch, see, do?</a:t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 Medium"/>
                <a:ea typeface="Poppins Medium"/>
                <a:cs typeface="Poppins Medium"/>
                <a:sym typeface="Poppins Medium"/>
              </a:rPr>
              <a:t>Whose opinion do they trust? Be specific!</a:t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601" name="Google Shape;60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3442" y="824788"/>
            <a:ext cx="933484" cy="9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8" name="Google Shape;608;p68"/>
          <p:cNvCxnSpPr/>
          <p:nvPr/>
        </p:nvCxnSpPr>
        <p:spPr>
          <a:xfrm>
            <a:off x="3312575" y="6000"/>
            <a:ext cx="0" cy="513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9" name="Google Shape;609;p68"/>
          <p:cNvCxnSpPr/>
          <p:nvPr/>
        </p:nvCxnSpPr>
        <p:spPr>
          <a:xfrm>
            <a:off x="-17400" y="2684825"/>
            <a:ext cx="9178800" cy="2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0" name="Google Shape;610;p68"/>
          <p:cNvSpPr txBox="1"/>
          <p:nvPr/>
        </p:nvSpPr>
        <p:spPr>
          <a:xfrm>
            <a:off x="6582652" y="475225"/>
            <a:ext cx="270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000"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" sz="1000">
                <a:latin typeface="Poppins Medium"/>
                <a:ea typeface="Poppins Medium"/>
                <a:cs typeface="Poppins Medium"/>
                <a:sym typeface="Poppins Medium"/>
              </a:rPr>
              <a:t>          </a:t>
            </a:r>
            <a:r>
              <a:rPr lang="en" sz="1800"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FEELS</a:t>
            </a:r>
            <a:endParaRPr sz="9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11" name="Google Shape;611;p68"/>
          <p:cNvSpPr txBox="1"/>
          <p:nvPr/>
        </p:nvSpPr>
        <p:spPr>
          <a:xfrm>
            <a:off x="661529" y="513625"/>
            <a:ext cx="2517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000"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WANTS</a:t>
            </a:r>
            <a:endParaRPr sz="1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12" name="Google Shape;612;p68"/>
          <p:cNvSpPr txBox="1"/>
          <p:nvPr/>
        </p:nvSpPr>
        <p:spPr>
          <a:xfrm>
            <a:off x="6679700" y="2635025"/>
            <a:ext cx="220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000"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" sz="1000">
                <a:latin typeface="Poppins Medium"/>
                <a:ea typeface="Poppins Medium"/>
                <a:cs typeface="Poppins Medium"/>
                <a:sym typeface="Poppins Medium"/>
              </a:rPr>
              <a:t>          </a:t>
            </a:r>
            <a:r>
              <a:rPr lang="en" sz="1800"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SEES / HEARS</a:t>
            </a:r>
            <a:endParaRPr sz="1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cxnSp>
        <p:nvCxnSpPr>
          <p:cNvPr id="613" name="Google Shape;613;p68"/>
          <p:cNvCxnSpPr/>
          <p:nvPr/>
        </p:nvCxnSpPr>
        <p:spPr>
          <a:xfrm>
            <a:off x="6331825" y="6000"/>
            <a:ext cx="0" cy="513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4" name="Google Shape;614;p68"/>
          <p:cNvSpPr txBox="1"/>
          <p:nvPr/>
        </p:nvSpPr>
        <p:spPr>
          <a:xfrm>
            <a:off x="396825" y="1279375"/>
            <a:ext cx="251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solution for her child’s eczema</a:t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15" name="Google Shape;615;p68"/>
          <p:cNvSpPr txBox="1"/>
          <p:nvPr/>
        </p:nvSpPr>
        <p:spPr>
          <a:xfrm>
            <a:off x="6527300" y="3249475"/>
            <a:ext cx="259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Talks to other mums at the school gates or her childrens’ games.</a:t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Turns to local Facebook mum groups for advice and recommendations</a:t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Googles advice online and reads reviews on Amazon </a:t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Values the advice of health influencers </a:t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16" name="Google Shape;616;p68"/>
          <p:cNvSpPr txBox="1"/>
          <p:nvPr/>
        </p:nvSpPr>
        <p:spPr>
          <a:xfrm>
            <a:off x="6500975" y="1026638"/>
            <a:ext cx="251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All these options look the same - how do I know which is right? I’m wasting a lot of money on stuff that’s not working. </a:t>
            </a:r>
            <a:br>
              <a:rPr lang="en" sz="1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br>
              <a:rPr lang="en" sz="1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" sz="1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do I know what to trust?</a:t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Motherhood is hard - I feel alone - who can help me?</a:t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17" name="Google Shape;617;p68"/>
          <p:cNvSpPr txBox="1"/>
          <p:nvPr/>
        </p:nvSpPr>
        <p:spPr>
          <a:xfrm>
            <a:off x="269950" y="3312175"/>
            <a:ext cx="251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Harsh chemicals are bad for my child and could have long-term effects. </a:t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I’m a bad mother because I can’t solve this problem for her. </a:t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18" name="Google Shape;618;p68"/>
          <p:cNvSpPr txBox="1"/>
          <p:nvPr/>
        </p:nvSpPr>
        <p:spPr>
          <a:xfrm>
            <a:off x="529327" y="2637325"/>
            <a:ext cx="270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000"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" sz="1000">
                <a:latin typeface="Poppins Medium"/>
                <a:ea typeface="Poppins Medium"/>
                <a:cs typeface="Poppins Medium"/>
                <a:sym typeface="Poppins Medium"/>
              </a:rPr>
              <a:t>          </a:t>
            </a:r>
            <a:r>
              <a:rPr lang="en" sz="1800"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FEARS </a:t>
            </a:r>
            <a:endParaRPr sz="9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19" name="Google Shape;619;p68"/>
          <p:cNvSpPr txBox="1"/>
          <p:nvPr/>
        </p:nvSpPr>
        <p:spPr>
          <a:xfrm>
            <a:off x="3723504" y="515675"/>
            <a:ext cx="2517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000"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SAYS</a:t>
            </a:r>
            <a:endParaRPr sz="1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20" name="Google Shape;620;p68"/>
          <p:cNvSpPr txBox="1"/>
          <p:nvPr/>
        </p:nvSpPr>
        <p:spPr>
          <a:xfrm>
            <a:off x="3814229" y="2673371"/>
            <a:ext cx="2517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000"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lang="en" sz="1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DOES</a:t>
            </a:r>
            <a:endParaRPr sz="1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21" name="Google Shape;621;p68"/>
          <p:cNvSpPr txBox="1"/>
          <p:nvPr/>
        </p:nvSpPr>
        <p:spPr>
          <a:xfrm>
            <a:off x="3456975" y="3249475"/>
            <a:ext cx="270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Works long hours so does one big shop at Tesco on Saturday mornings or buys from smaller retailers online. </a:t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Does her best to have a healthy diet for her family but convenience is also important. Goes to yoga 3x a week. </a:t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Reads labels but doesn’t really understand them all, so gets confused.</a:t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22" name="Google Shape;622;p68"/>
          <p:cNvSpPr txBox="1"/>
          <p:nvPr/>
        </p:nvSpPr>
        <p:spPr>
          <a:xfrm>
            <a:off x="3563400" y="1184283"/>
            <a:ext cx="251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I’ll try anything to relieve her pain. I want something effective. </a:t>
            </a:r>
            <a:endParaRPr sz="10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23" name="Google Shape;623;p68"/>
          <p:cNvSpPr/>
          <p:nvPr/>
        </p:nvSpPr>
        <p:spPr>
          <a:xfrm>
            <a:off x="-17400" y="0"/>
            <a:ext cx="91788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SARAH</a:t>
            </a:r>
            <a:br>
              <a:rPr b="1"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Educated, busy professional working mum of 2, living in the o</a:t>
            </a:r>
            <a:r>
              <a:rPr lang="en" sz="1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utskirts of a city</a:t>
            </a:r>
            <a:endParaRPr sz="12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3"/>
          <p:cNvSpPr txBox="1"/>
          <p:nvPr/>
        </p:nvSpPr>
        <p:spPr>
          <a:xfrm>
            <a:off x="127875" y="213600"/>
            <a:ext cx="87474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2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Looking back at last week… 🚀</a:t>
            </a:r>
            <a:endParaRPr b="1" sz="252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2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21" name="Google Shape;221;p33"/>
          <p:cNvSpPr/>
          <p:nvPr/>
        </p:nvSpPr>
        <p:spPr>
          <a:xfrm>
            <a:off x="3096748" y="3359812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rPr>
              <a:t>Focus: </a:t>
            </a:r>
            <a:endParaRPr b="1" i="0" sz="800" u="none" cap="none" strike="noStrike">
              <a:solidFill>
                <a:srgbClr val="58337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rPr>
              <a:t>Business plans</a:t>
            </a:r>
            <a:endParaRPr b="1" i="0" sz="800" u="none" cap="none" strike="noStrike">
              <a:solidFill>
                <a:srgbClr val="58337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2" name="Google Shape;222;p33"/>
          <p:cNvSpPr/>
          <p:nvPr/>
        </p:nvSpPr>
        <p:spPr>
          <a:xfrm>
            <a:off x="7513735" y="3349975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rPr>
              <a:t>Focus: </a:t>
            </a:r>
            <a:endParaRPr b="1" i="0" sz="800" u="none" cap="none" strike="noStrike">
              <a:solidFill>
                <a:srgbClr val="58337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rPr>
              <a:t>Launch!</a:t>
            </a:r>
            <a:endParaRPr b="0" i="0" sz="800" u="none" cap="none" strike="noStrike">
              <a:solidFill>
                <a:srgbClr val="58337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3" name="Google Shape;223;p33"/>
          <p:cNvSpPr/>
          <p:nvPr/>
        </p:nvSpPr>
        <p:spPr>
          <a:xfrm>
            <a:off x="6010224" y="3349975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  <a:t>Focus:</a:t>
            </a:r>
            <a:endParaRPr b="1" sz="800">
              <a:solidFill>
                <a:srgbClr val="166B7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  <a:t>Marketing &amp; brand</a:t>
            </a:r>
            <a:endParaRPr b="0" i="0" sz="800" u="none" cap="none" strike="noStrike">
              <a:solidFill>
                <a:srgbClr val="166B7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4" name="Google Shape;224;p33"/>
          <p:cNvSpPr/>
          <p:nvPr/>
        </p:nvSpPr>
        <p:spPr>
          <a:xfrm>
            <a:off x="1695674" y="3359813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  <a:t>Focus: </a:t>
            </a:r>
            <a:br>
              <a:rPr b="1" i="0" lang="en" sz="800" u="none" cap="none" strike="noStrike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" sz="800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  <a:t>Market research</a:t>
            </a:r>
            <a:endParaRPr b="1" i="0" sz="800" u="none" cap="none" strike="noStrike">
              <a:solidFill>
                <a:srgbClr val="166B7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166B7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5" name="Google Shape;225;p33"/>
          <p:cNvSpPr/>
          <p:nvPr/>
        </p:nvSpPr>
        <p:spPr>
          <a:xfrm>
            <a:off x="184850" y="1372723"/>
            <a:ext cx="1306200" cy="1950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EE3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3"/>
          <p:cNvSpPr/>
          <p:nvPr/>
        </p:nvSpPr>
        <p:spPr>
          <a:xfrm>
            <a:off x="258608" y="1805967"/>
            <a:ext cx="11577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Are you ready?</a:t>
            </a:r>
            <a:endParaRPr b="1" i="0" sz="1200" u="none" cap="none" strike="noStrike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7" name="Google Shape;227;p33"/>
          <p:cNvSpPr/>
          <p:nvPr/>
        </p:nvSpPr>
        <p:spPr>
          <a:xfrm>
            <a:off x="259108" y="2250741"/>
            <a:ext cx="11577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Getting into the right mindset to start your entrepreneurial journey</a:t>
            </a:r>
            <a:endParaRPr sz="900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8" name="Google Shape;228;p33"/>
          <p:cNvSpPr/>
          <p:nvPr/>
        </p:nvSpPr>
        <p:spPr>
          <a:xfrm>
            <a:off x="258595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b="1" i="0" sz="1600" u="none" cap="none" strike="noStrike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9" name="Google Shape;229;p33"/>
          <p:cNvSpPr/>
          <p:nvPr/>
        </p:nvSpPr>
        <p:spPr>
          <a:xfrm>
            <a:off x="208872" y="3376238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Focus:</a:t>
            </a:r>
            <a:r>
              <a:rPr b="1" lang="en" sz="800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800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The idea</a:t>
            </a:r>
            <a:endParaRPr b="0" i="0" sz="800" u="none" cap="none" strike="noStrike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0" name="Google Shape;230;p33"/>
          <p:cNvSpPr/>
          <p:nvPr/>
        </p:nvSpPr>
        <p:spPr>
          <a:xfrm>
            <a:off x="4609149" y="3349975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Focus: </a:t>
            </a:r>
            <a:endParaRPr b="1" sz="800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Funding &amp; finance</a:t>
            </a:r>
            <a:endParaRPr b="1" sz="800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1" name="Google Shape;231;p33"/>
          <p:cNvSpPr/>
          <p:nvPr/>
        </p:nvSpPr>
        <p:spPr>
          <a:xfrm>
            <a:off x="1654188" y="1372723"/>
            <a:ext cx="1306200" cy="1950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176B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3"/>
          <p:cNvSpPr/>
          <p:nvPr/>
        </p:nvSpPr>
        <p:spPr>
          <a:xfrm>
            <a:off x="1727945" y="1805967"/>
            <a:ext cx="11577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Immerse yourself</a:t>
            </a:r>
            <a:endParaRPr b="1" i="0" sz="1200" u="none" cap="none" strike="noStrik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3" name="Google Shape;233;p33"/>
          <p:cNvSpPr/>
          <p:nvPr/>
        </p:nvSpPr>
        <p:spPr>
          <a:xfrm>
            <a:off x="1728450" y="2250750"/>
            <a:ext cx="12048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Diving in to research your idea and focus in on who your customers will be</a:t>
            </a:r>
            <a:endParaRPr sz="900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4" name="Google Shape;234;p33"/>
          <p:cNvSpPr/>
          <p:nvPr/>
        </p:nvSpPr>
        <p:spPr>
          <a:xfrm>
            <a:off x="1727932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b="1" i="0" sz="1600" u="none" cap="none" strike="noStrik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5" name="Google Shape;235;p33"/>
          <p:cNvSpPr/>
          <p:nvPr/>
        </p:nvSpPr>
        <p:spPr>
          <a:xfrm>
            <a:off x="3113088" y="1372723"/>
            <a:ext cx="1306200" cy="1950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5833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3"/>
          <p:cNvSpPr/>
          <p:nvPr/>
        </p:nvSpPr>
        <p:spPr>
          <a:xfrm>
            <a:off x="3186845" y="1805967"/>
            <a:ext cx="11577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Create your plan</a:t>
            </a:r>
            <a:endParaRPr b="1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7" name="Google Shape;237;p33"/>
          <p:cNvSpPr/>
          <p:nvPr/>
        </p:nvSpPr>
        <p:spPr>
          <a:xfrm>
            <a:off x="3187350" y="2250750"/>
            <a:ext cx="12048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Taking the first steps towards writing your business plan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8" name="Google Shape;238;p33"/>
          <p:cNvSpPr/>
          <p:nvPr/>
        </p:nvSpPr>
        <p:spPr>
          <a:xfrm>
            <a:off x="3186832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b="1" i="0" sz="1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9" name="Google Shape;239;p33"/>
          <p:cNvSpPr/>
          <p:nvPr/>
        </p:nvSpPr>
        <p:spPr>
          <a:xfrm>
            <a:off x="4561550" y="1372723"/>
            <a:ext cx="1306200" cy="195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rgbClr val="EE3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3"/>
          <p:cNvSpPr/>
          <p:nvPr/>
        </p:nvSpPr>
        <p:spPr>
          <a:xfrm>
            <a:off x="4635325" y="1805975"/>
            <a:ext cx="13062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Let’s talk about money</a:t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1" name="Google Shape;241;p33"/>
          <p:cNvSpPr/>
          <p:nvPr/>
        </p:nvSpPr>
        <p:spPr>
          <a:xfrm>
            <a:off x="4635808" y="2250741"/>
            <a:ext cx="11577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Figure out how much money you'll need and how you'll fund it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2" name="Google Shape;242;p33"/>
          <p:cNvSpPr/>
          <p:nvPr/>
        </p:nvSpPr>
        <p:spPr>
          <a:xfrm>
            <a:off x="4635295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endParaRPr b="1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3" name="Google Shape;243;p33"/>
          <p:cNvSpPr/>
          <p:nvPr/>
        </p:nvSpPr>
        <p:spPr>
          <a:xfrm>
            <a:off x="6019075" y="1372723"/>
            <a:ext cx="1306200" cy="1950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176B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3"/>
          <p:cNvSpPr/>
          <p:nvPr/>
        </p:nvSpPr>
        <p:spPr>
          <a:xfrm>
            <a:off x="6092833" y="1805967"/>
            <a:ext cx="11577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rgbClr val="176B7B"/>
                </a:solidFill>
                <a:latin typeface="Poppins"/>
                <a:ea typeface="Poppins"/>
                <a:cs typeface="Poppins"/>
                <a:sym typeface="Poppins"/>
              </a:rPr>
              <a:t>Take it to the world</a:t>
            </a:r>
            <a:endParaRPr b="1" i="0" sz="1200" u="none" cap="none" strike="noStrike">
              <a:solidFill>
                <a:srgbClr val="176B7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5" name="Google Shape;245;p33"/>
          <p:cNvSpPr/>
          <p:nvPr/>
        </p:nvSpPr>
        <p:spPr>
          <a:xfrm>
            <a:off x="6093338" y="2250750"/>
            <a:ext cx="12048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rgbClr val="176B7B"/>
                </a:solidFill>
                <a:latin typeface="Poppins"/>
                <a:ea typeface="Poppins"/>
                <a:cs typeface="Poppins"/>
                <a:sym typeface="Poppins"/>
              </a:rPr>
              <a:t>Bring your idea to reality. Build your products, brand and digital presence</a:t>
            </a:r>
            <a:endParaRPr sz="900">
              <a:solidFill>
                <a:srgbClr val="176B7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6" name="Google Shape;246;p33"/>
          <p:cNvSpPr/>
          <p:nvPr/>
        </p:nvSpPr>
        <p:spPr>
          <a:xfrm>
            <a:off x="6092820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176B7B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rgbClr val="176B7B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  <a:endParaRPr b="1" i="0" sz="1600" u="none" cap="none" strike="noStrike">
              <a:solidFill>
                <a:srgbClr val="176B7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7" name="Google Shape;247;p33"/>
          <p:cNvSpPr/>
          <p:nvPr/>
        </p:nvSpPr>
        <p:spPr>
          <a:xfrm>
            <a:off x="7476588" y="1372723"/>
            <a:ext cx="1306200" cy="1950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5833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3"/>
          <p:cNvSpPr/>
          <p:nvPr/>
        </p:nvSpPr>
        <p:spPr>
          <a:xfrm>
            <a:off x="7550345" y="1805967"/>
            <a:ext cx="11577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Making it happen</a:t>
            </a:r>
            <a:endParaRPr b="1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9" name="Google Shape;249;p33"/>
          <p:cNvSpPr/>
          <p:nvPr/>
        </p:nvSpPr>
        <p:spPr>
          <a:xfrm>
            <a:off x="7550850" y="2250750"/>
            <a:ext cx="12048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Drive sales and stay on track whilst looking after yourself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0" name="Google Shape;250;p33"/>
          <p:cNvSpPr/>
          <p:nvPr/>
        </p:nvSpPr>
        <p:spPr>
          <a:xfrm>
            <a:off x="7550332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  <a:endParaRPr b="1" i="0" sz="1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9"/>
          <p:cNvSpPr txBox="1"/>
          <p:nvPr>
            <p:ph type="ctrTitle"/>
          </p:nvPr>
        </p:nvSpPr>
        <p:spPr>
          <a:xfrm>
            <a:off x="280325" y="160350"/>
            <a:ext cx="84828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en" sz="252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elements of a marketing plan</a:t>
            </a:r>
            <a:endParaRPr b="1" sz="252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7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29" name="Google Shape;629;p69"/>
          <p:cNvSpPr txBox="1"/>
          <p:nvPr/>
        </p:nvSpPr>
        <p:spPr>
          <a:xfrm>
            <a:off x="1675525" y="1123025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OBJECTIVE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30" name="Google Shape;630;p69"/>
          <p:cNvSpPr txBox="1"/>
          <p:nvPr/>
        </p:nvSpPr>
        <p:spPr>
          <a:xfrm>
            <a:off x="1675525" y="1787788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TARGET CUSTOMER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31" name="Google Shape;631;p69"/>
          <p:cNvSpPr txBox="1"/>
          <p:nvPr/>
        </p:nvSpPr>
        <p:spPr>
          <a:xfrm>
            <a:off x="1675525" y="2452575"/>
            <a:ext cx="5610000" cy="4305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             STRATEGY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32" name="Google Shape;632;p69"/>
          <p:cNvSpPr txBox="1"/>
          <p:nvPr/>
        </p:nvSpPr>
        <p:spPr>
          <a:xfrm>
            <a:off x="741625" y="1793800"/>
            <a:ext cx="861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WHO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3" name="Google Shape;633;p69"/>
          <p:cNvSpPr txBox="1"/>
          <p:nvPr/>
        </p:nvSpPr>
        <p:spPr>
          <a:xfrm>
            <a:off x="741625" y="1206725"/>
            <a:ext cx="798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WHAT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4" name="Google Shape;634;p69"/>
          <p:cNvSpPr txBox="1"/>
          <p:nvPr/>
        </p:nvSpPr>
        <p:spPr>
          <a:xfrm>
            <a:off x="804725" y="2495950"/>
            <a:ext cx="798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HOW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5" name="Google Shape;635;p69"/>
          <p:cNvSpPr txBox="1"/>
          <p:nvPr/>
        </p:nvSpPr>
        <p:spPr>
          <a:xfrm>
            <a:off x="1675525" y="3062175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CHANNELS / TACTICS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36" name="Google Shape;636;p69"/>
          <p:cNvSpPr txBox="1"/>
          <p:nvPr/>
        </p:nvSpPr>
        <p:spPr>
          <a:xfrm>
            <a:off x="657900" y="3105550"/>
            <a:ext cx="9450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WHERE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7" name="Google Shape;637;p69"/>
          <p:cNvSpPr txBox="1"/>
          <p:nvPr/>
        </p:nvSpPr>
        <p:spPr>
          <a:xfrm>
            <a:off x="1675525" y="3671775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METRICS / TIMING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38" name="Google Shape;638;p69"/>
          <p:cNvSpPr txBox="1"/>
          <p:nvPr/>
        </p:nvSpPr>
        <p:spPr>
          <a:xfrm>
            <a:off x="657900" y="3715150"/>
            <a:ext cx="9450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WHEN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39" name="Google Shape;63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70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Define your strategy before jumping into specific channels or content</a:t>
            </a:r>
            <a:endParaRPr sz="252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647" name="Google Shape;647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70"/>
          <p:cNvPicPr preferRelativeResize="0"/>
          <p:nvPr/>
        </p:nvPicPr>
        <p:blipFill rotWithShape="1">
          <a:blip r:embed="rId5">
            <a:alphaModFix/>
          </a:blip>
          <a:srcRect b="4260" l="0" r="0" t="0"/>
          <a:stretch/>
        </p:blipFill>
        <p:spPr>
          <a:xfrm>
            <a:off x="357500" y="1543625"/>
            <a:ext cx="2172101" cy="229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70"/>
          <p:cNvSpPr txBox="1"/>
          <p:nvPr/>
        </p:nvSpPr>
        <p:spPr>
          <a:xfrm>
            <a:off x="2654500" y="1668900"/>
            <a:ext cx="6109500" cy="21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Build trust through testing and packaging claim</a:t>
            </a:r>
            <a:endParaRPr sz="19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Build word-of-mouth and trust by </a:t>
            </a:r>
            <a:r>
              <a:rPr lang="en" sz="1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encouraging</a:t>
            </a:r>
            <a:r>
              <a:rPr lang="en" sz="1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other mums to share and talk about their experiences</a:t>
            </a:r>
            <a:endParaRPr sz="19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Build a fan base before going to retail</a:t>
            </a:r>
            <a:endParaRPr sz="19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71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marketing strategies</a:t>
            </a:r>
            <a:endParaRPr/>
          </a:p>
        </p:txBody>
      </p:sp>
      <p:sp>
        <p:nvSpPr>
          <p:cNvPr id="656" name="Google Shape;656;p71"/>
          <p:cNvSpPr txBox="1"/>
          <p:nvPr>
            <p:ph idx="1" type="subTitle"/>
          </p:nvPr>
        </p:nvSpPr>
        <p:spPr>
          <a:xfrm>
            <a:off x="3081800" y="3725513"/>
            <a:ext cx="2382600" cy="8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Connect</a:t>
            </a:r>
            <a:r>
              <a:rPr lang="en" sz="1300"/>
              <a:t> with cultural moments and trends</a:t>
            </a:r>
            <a:endParaRPr sz="1300"/>
          </a:p>
        </p:txBody>
      </p:sp>
      <p:pic>
        <p:nvPicPr>
          <p:cNvPr id="657" name="Google Shape;65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580" y="941575"/>
            <a:ext cx="1728915" cy="27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71"/>
          <p:cNvPicPr preferRelativeResize="0"/>
          <p:nvPr/>
        </p:nvPicPr>
        <p:blipFill rotWithShape="1">
          <a:blip r:embed="rId4">
            <a:alphaModFix/>
          </a:blip>
          <a:srcRect b="8717" l="12418" r="0" t="5393"/>
          <a:stretch/>
        </p:blipFill>
        <p:spPr>
          <a:xfrm>
            <a:off x="655825" y="941575"/>
            <a:ext cx="1728926" cy="2702253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71"/>
          <p:cNvSpPr txBox="1"/>
          <p:nvPr>
            <p:ph idx="1" type="subTitle"/>
          </p:nvPr>
        </p:nvSpPr>
        <p:spPr>
          <a:xfrm>
            <a:off x="302975" y="3764788"/>
            <a:ext cx="2382600" cy="8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Build a natively social experience to drive virality</a:t>
            </a:r>
            <a:endParaRPr sz="1300"/>
          </a:p>
        </p:txBody>
      </p:sp>
      <p:pic>
        <p:nvPicPr>
          <p:cNvPr id="660" name="Google Shape;660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0200" y="941575"/>
            <a:ext cx="1728926" cy="275565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71"/>
          <p:cNvSpPr txBox="1"/>
          <p:nvPr>
            <p:ph idx="1" type="subTitle"/>
          </p:nvPr>
        </p:nvSpPr>
        <p:spPr>
          <a:xfrm>
            <a:off x="5845400" y="3725513"/>
            <a:ext cx="2382600" cy="8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Build community</a:t>
            </a:r>
            <a:endParaRPr sz="1300"/>
          </a:p>
        </p:txBody>
      </p:sp>
      <p:pic>
        <p:nvPicPr>
          <p:cNvPr id="662" name="Google Shape;662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72"/>
          <p:cNvSpPr txBox="1"/>
          <p:nvPr>
            <p:ph type="title"/>
          </p:nvPr>
        </p:nvSpPr>
        <p:spPr>
          <a:xfrm>
            <a:off x="291175" y="1835100"/>
            <a:ext cx="432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power of </a:t>
            </a:r>
            <a:br>
              <a:rPr lang="en"/>
            </a:br>
            <a:r>
              <a:rPr lang="en"/>
              <a:t>personal branding</a:t>
            </a:r>
            <a:endParaRPr/>
          </a:p>
        </p:txBody>
      </p:sp>
      <p:pic>
        <p:nvPicPr>
          <p:cNvPr id="669" name="Google Shape;66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3101" y="0"/>
            <a:ext cx="395715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73"/>
          <p:cNvSpPr txBox="1"/>
          <p:nvPr>
            <p:ph type="ctrTitle"/>
          </p:nvPr>
        </p:nvSpPr>
        <p:spPr>
          <a:xfrm>
            <a:off x="280325" y="160350"/>
            <a:ext cx="84828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en" sz="252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elements of a marketing plan</a:t>
            </a:r>
            <a:endParaRPr b="1" sz="252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7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75" name="Google Shape;675;p73"/>
          <p:cNvSpPr txBox="1"/>
          <p:nvPr/>
        </p:nvSpPr>
        <p:spPr>
          <a:xfrm>
            <a:off x="1675525" y="1123025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OBJECTIVE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76" name="Google Shape;676;p73"/>
          <p:cNvSpPr txBox="1"/>
          <p:nvPr/>
        </p:nvSpPr>
        <p:spPr>
          <a:xfrm>
            <a:off x="1675525" y="1787788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TARGET CUSTOMER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77" name="Google Shape;677;p73"/>
          <p:cNvSpPr txBox="1"/>
          <p:nvPr/>
        </p:nvSpPr>
        <p:spPr>
          <a:xfrm>
            <a:off x="1675525" y="2452575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             STRATEGY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78" name="Google Shape;678;p73"/>
          <p:cNvSpPr txBox="1"/>
          <p:nvPr/>
        </p:nvSpPr>
        <p:spPr>
          <a:xfrm>
            <a:off x="741625" y="1793800"/>
            <a:ext cx="861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WHO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9" name="Google Shape;679;p73"/>
          <p:cNvSpPr txBox="1"/>
          <p:nvPr/>
        </p:nvSpPr>
        <p:spPr>
          <a:xfrm>
            <a:off x="741625" y="1206725"/>
            <a:ext cx="798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WHAT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0" name="Google Shape;680;p73"/>
          <p:cNvSpPr txBox="1"/>
          <p:nvPr/>
        </p:nvSpPr>
        <p:spPr>
          <a:xfrm>
            <a:off x="804725" y="2495950"/>
            <a:ext cx="798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HOW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1" name="Google Shape;681;p73"/>
          <p:cNvSpPr txBox="1"/>
          <p:nvPr/>
        </p:nvSpPr>
        <p:spPr>
          <a:xfrm>
            <a:off x="1675525" y="3062175"/>
            <a:ext cx="5610000" cy="430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CHANNELS / TACTICS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82" name="Google Shape;682;p73"/>
          <p:cNvSpPr txBox="1"/>
          <p:nvPr/>
        </p:nvSpPr>
        <p:spPr>
          <a:xfrm>
            <a:off x="657900" y="3105550"/>
            <a:ext cx="9450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WHERE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3" name="Google Shape;683;p73"/>
          <p:cNvSpPr txBox="1"/>
          <p:nvPr/>
        </p:nvSpPr>
        <p:spPr>
          <a:xfrm>
            <a:off x="1675525" y="3671775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METRICS / TIMING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84" name="Google Shape;684;p73"/>
          <p:cNvSpPr txBox="1"/>
          <p:nvPr/>
        </p:nvSpPr>
        <p:spPr>
          <a:xfrm>
            <a:off x="657900" y="3715150"/>
            <a:ext cx="9450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WHEN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85" name="Google Shape;68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74"/>
          <p:cNvSpPr txBox="1"/>
          <p:nvPr/>
        </p:nvSpPr>
        <p:spPr>
          <a:xfrm>
            <a:off x="252425" y="53400"/>
            <a:ext cx="8639100" cy="430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EXAMPLE TACTICS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aphicFrame>
        <p:nvGraphicFramePr>
          <p:cNvPr id="692" name="Google Shape;692;p74"/>
          <p:cNvGraphicFramePr/>
          <p:nvPr/>
        </p:nvGraphicFramePr>
        <p:xfrm>
          <a:off x="252425" y="483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{7C46028E-92FF-4861-9D4A-6629D5448C21}</a:tableStyleId>
              </a:tblPr>
              <a:tblGrid>
                <a:gridCol w="1434925"/>
                <a:gridCol w="1706150"/>
                <a:gridCol w="1450275"/>
                <a:gridCol w="1413550"/>
                <a:gridCol w="1459025"/>
                <a:gridCol w="1175225"/>
              </a:tblGrid>
              <a:tr h="55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chemeClr val="accen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AWARENESS</a:t>
                      </a:r>
                      <a:endParaRPr b="1" sz="1300">
                        <a:solidFill>
                          <a:schemeClr val="accen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chemeClr val="accen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CONSIDERATION</a:t>
                      </a:r>
                      <a:endParaRPr b="1" sz="900">
                        <a:solidFill>
                          <a:schemeClr val="accen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chemeClr val="accen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CONVERSION</a:t>
                      </a:r>
                      <a:endParaRPr b="1" sz="900">
                        <a:solidFill>
                          <a:schemeClr val="accen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900">
                        <a:solidFill>
                          <a:schemeClr val="accen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chemeClr val="accen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FREQUENCY / GROWTH</a:t>
                      </a:r>
                      <a:endParaRPr b="1" sz="1300">
                        <a:solidFill>
                          <a:schemeClr val="accen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chemeClr val="accen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REACTIVATE</a:t>
                      </a:r>
                      <a:endParaRPr b="1" sz="1300">
                        <a:solidFill>
                          <a:schemeClr val="accen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chemeClr val="accent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ADVOCACY</a:t>
                      </a:r>
                      <a:endParaRPr b="1" sz="1300">
                        <a:solidFill>
                          <a:schemeClr val="accent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750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Advertising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Search engine advertising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Search engine optimisation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Influencers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Events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Word of mouth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Social Media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Blogs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Educational content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Email marketing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Website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Reviews/Case studies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Newsletter </a:t>
                      </a:r>
                      <a:b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</a:b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Product Demos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Samples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User generated content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Website experience 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Pricing / Promotions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Payment options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Service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Email marketing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 store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New products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Bundles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Email marketing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Dedicated outreach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Promotions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Community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Advocate 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Campaigns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Refer a friend</a:t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75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Tactics - Build trust</a:t>
            </a:r>
            <a:endParaRPr/>
          </a:p>
        </p:txBody>
      </p:sp>
      <p:pic>
        <p:nvPicPr>
          <p:cNvPr id="698" name="Google Shape;69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599" y="820600"/>
            <a:ext cx="4145849" cy="1369225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75"/>
          <p:cNvSpPr txBox="1"/>
          <p:nvPr/>
        </p:nvSpPr>
        <p:spPr>
          <a:xfrm>
            <a:off x="329775" y="1079300"/>
            <a:ext cx="3466500" cy="34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Packaging claim</a:t>
            </a:r>
            <a:endParaRPr sz="1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Ambassador programme</a:t>
            </a:r>
            <a:endParaRPr sz="1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School gate sampling</a:t>
            </a:r>
            <a:endParaRPr sz="1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Facebook groups / ads</a:t>
            </a:r>
            <a:endParaRPr sz="1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700" name="Google Shape;700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0475" y="2389075"/>
            <a:ext cx="4518724" cy="2449624"/>
          </a:xfrm>
          <a:prstGeom prst="rect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1" name="Google Shape;701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774" y="3930200"/>
            <a:ext cx="1491968" cy="6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76"/>
          <p:cNvSpPr txBox="1"/>
          <p:nvPr/>
        </p:nvSpPr>
        <p:spPr>
          <a:xfrm>
            <a:off x="995475" y="2272475"/>
            <a:ext cx="6937500" cy="16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You can not do everything - focus on 1-2 tactics to do well</a:t>
            </a:r>
            <a:endParaRPr sz="24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707" name="Google Shape;70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6688" y="757026"/>
            <a:ext cx="1138924" cy="11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77"/>
          <p:cNvSpPr txBox="1"/>
          <p:nvPr>
            <p:ph type="ctrTitle"/>
          </p:nvPr>
        </p:nvSpPr>
        <p:spPr>
          <a:xfrm>
            <a:off x="280325" y="160350"/>
            <a:ext cx="84828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en" sz="252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elements of a marketing plan</a:t>
            </a:r>
            <a:endParaRPr b="1" sz="252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7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15" name="Google Shape;715;p77"/>
          <p:cNvSpPr txBox="1"/>
          <p:nvPr/>
        </p:nvSpPr>
        <p:spPr>
          <a:xfrm>
            <a:off x="1675525" y="1123025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OBJECTIVE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16" name="Google Shape;716;p77"/>
          <p:cNvSpPr txBox="1"/>
          <p:nvPr/>
        </p:nvSpPr>
        <p:spPr>
          <a:xfrm>
            <a:off x="1675525" y="1787788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TARGET CUSTOMER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17" name="Google Shape;717;p77"/>
          <p:cNvSpPr txBox="1"/>
          <p:nvPr/>
        </p:nvSpPr>
        <p:spPr>
          <a:xfrm>
            <a:off x="1675525" y="2452575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             STRATEGY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18" name="Google Shape;718;p77"/>
          <p:cNvSpPr txBox="1"/>
          <p:nvPr/>
        </p:nvSpPr>
        <p:spPr>
          <a:xfrm>
            <a:off x="741625" y="1793800"/>
            <a:ext cx="861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WHO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9" name="Google Shape;719;p77"/>
          <p:cNvSpPr txBox="1"/>
          <p:nvPr/>
        </p:nvSpPr>
        <p:spPr>
          <a:xfrm>
            <a:off x="741625" y="1206725"/>
            <a:ext cx="798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WHAT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0" name="Google Shape;720;p77"/>
          <p:cNvSpPr txBox="1"/>
          <p:nvPr/>
        </p:nvSpPr>
        <p:spPr>
          <a:xfrm>
            <a:off x="804725" y="2495950"/>
            <a:ext cx="798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HOW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1" name="Google Shape;721;p77"/>
          <p:cNvSpPr txBox="1"/>
          <p:nvPr/>
        </p:nvSpPr>
        <p:spPr>
          <a:xfrm>
            <a:off x="1675525" y="3062175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CHANNELS / TACTICS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22" name="Google Shape;722;p77"/>
          <p:cNvSpPr txBox="1"/>
          <p:nvPr/>
        </p:nvSpPr>
        <p:spPr>
          <a:xfrm>
            <a:off x="657900" y="3105550"/>
            <a:ext cx="9450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WHERE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3" name="Google Shape;723;p77"/>
          <p:cNvSpPr txBox="1"/>
          <p:nvPr/>
        </p:nvSpPr>
        <p:spPr>
          <a:xfrm>
            <a:off x="1675525" y="3671775"/>
            <a:ext cx="5610000" cy="430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</a:t>
            </a:r>
            <a:r>
              <a:rPr lang="en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METRICS / TIMING</a:t>
            </a:r>
            <a:endParaRPr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24" name="Google Shape;724;p77"/>
          <p:cNvSpPr txBox="1"/>
          <p:nvPr/>
        </p:nvSpPr>
        <p:spPr>
          <a:xfrm>
            <a:off x="657900" y="3715150"/>
            <a:ext cx="9450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WHEN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78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</a:t>
            </a:r>
            <a:endParaRPr/>
          </a:p>
        </p:txBody>
      </p:sp>
      <p:pic>
        <p:nvPicPr>
          <p:cNvPr id="730" name="Google Shape;73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5613" y="0"/>
            <a:ext cx="527838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4"/>
          <p:cNvSpPr txBox="1"/>
          <p:nvPr>
            <p:ph idx="4294967295"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dk2"/>
                </a:solidFill>
              </a:rPr>
              <a:t>Key messages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58" name="Google Shape;258;p34"/>
          <p:cNvSpPr txBox="1"/>
          <p:nvPr/>
        </p:nvSpPr>
        <p:spPr>
          <a:xfrm>
            <a:off x="179300" y="1204350"/>
            <a:ext cx="8806800" cy="26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500"/>
              <a:buFont typeface="Poppins"/>
              <a:buChar char="●"/>
            </a:pPr>
            <a:r>
              <a:rPr lang="en" sz="150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Get your financial foundations in place from the beginning</a:t>
            </a:r>
            <a:endParaRPr sz="1500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500"/>
              <a:buFont typeface="Poppins"/>
              <a:buChar char="●"/>
            </a:pPr>
            <a:r>
              <a:rPr lang="en" sz="150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Ask for help - but own this!</a:t>
            </a:r>
            <a:endParaRPr sz="1500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500"/>
              <a:buFont typeface="Poppins"/>
              <a:buChar char="●"/>
            </a:pPr>
            <a:r>
              <a:rPr lang="en" sz="150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Get granular about how </a:t>
            </a:r>
            <a:r>
              <a:rPr lang="en" sz="150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you</a:t>
            </a:r>
            <a:r>
              <a:rPr lang="en" sz="150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’ll make money, how much it’ll cost &amp; the breakeven point</a:t>
            </a:r>
            <a:endParaRPr sz="1500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500"/>
              <a:buFont typeface="Poppins"/>
              <a:buChar char="●"/>
            </a:pPr>
            <a:r>
              <a:rPr lang="en" sz="150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When thinking about revenue streams &amp; pricing, focus on the customer - and test!</a:t>
            </a:r>
            <a:endParaRPr sz="1500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500"/>
              <a:buFont typeface="Poppins"/>
              <a:buChar char="●"/>
            </a:pPr>
            <a:r>
              <a:rPr lang="en" sz="150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Know your numbers - P&amp;L and cash flow</a:t>
            </a:r>
            <a:endParaRPr sz="1500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500"/>
              <a:buFont typeface="Poppins"/>
              <a:buChar char="●"/>
            </a:pPr>
            <a:r>
              <a:rPr lang="en" sz="150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In forecasting, you’ll need to make lots of assumptions - educated guesses! </a:t>
            </a:r>
            <a:endParaRPr sz="1500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500"/>
              <a:buFont typeface="Poppins"/>
              <a:buChar char="●"/>
            </a:pPr>
            <a:r>
              <a:rPr lang="en" sz="150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Establish a healthy financial routine - book-keeping, reporting etc. </a:t>
            </a:r>
            <a:endParaRPr sz="1500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500"/>
              <a:buFont typeface="Poppins"/>
              <a:buChar char="●"/>
            </a:pPr>
            <a:r>
              <a:rPr lang="en" sz="150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The right funding approach will depend on your desired speed, scale and </a:t>
            </a:r>
            <a:br>
              <a:rPr lang="en" sz="150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50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risk tolerance</a:t>
            </a:r>
            <a:endParaRPr sz="1500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500"/>
              <a:buFont typeface="Poppins"/>
              <a:buChar char="●"/>
            </a:pPr>
            <a:r>
              <a:rPr lang="en" sz="150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You’ll need to creative - bootstrapping!</a:t>
            </a:r>
            <a:endParaRPr sz="1500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9"/>
          <p:cNvSpPr txBox="1"/>
          <p:nvPr>
            <p:ph type="ctrTitle"/>
          </p:nvPr>
        </p:nvSpPr>
        <p:spPr>
          <a:xfrm>
            <a:off x="280325" y="160350"/>
            <a:ext cx="84828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en" sz="252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elements of a marketing plan</a:t>
            </a:r>
            <a:endParaRPr b="1" sz="252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7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37" name="Google Shape;737;p79"/>
          <p:cNvSpPr txBox="1"/>
          <p:nvPr/>
        </p:nvSpPr>
        <p:spPr>
          <a:xfrm>
            <a:off x="1675525" y="1123025"/>
            <a:ext cx="5610000" cy="4305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OBJECTIVE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38" name="Google Shape;738;p79"/>
          <p:cNvSpPr txBox="1"/>
          <p:nvPr/>
        </p:nvSpPr>
        <p:spPr>
          <a:xfrm>
            <a:off x="1675525" y="1787788"/>
            <a:ext cx="5610000" cy="43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TARGET CUSTOMER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39" name="Google Shape;739;p79"/>
          <p:cNvSpPr txBox="1"/>
          <p:nvPr/>
        </p:nvSpPr>
        <p:spPr>
          <a:xfrm>
            <a:off x="1675525" y="2452575"/>
            <a:ext cx="5610000" cy="430500"/>
          </a:xfrm>
          <a:prstGeom prst="rect">
            <a:avLst/>
          </a:prstGeom>
          <a:solidFill>
            <a:srgbClr val="EFC97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             STRATEGY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40" name="Google Shape;740;p79"/>
          <p:cNvSpPr txBox="1"/>
          <p:nvPr/>
        </p:nvSpPr>
        <p:spPr>
          <a:xfrm>
            <a:off x="741625" y="1793800"/>
            <a:ext cx="861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WHO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1" name="Google Shape;741;p79"/>
          <p:cNvSpPr txBox="1"/>
          <p:nvPr/>
        </p:nvSpPr>
        <p:spPr>
          <a:xfrm>
            <a:off x="741625" y="1206725"/>
            <a:ext cx="798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WHAT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2" name="Google Shape;742;p79"/>
          <p:cNvSpPr txBox="1"/>
          <p:nvPr/>
        </p:nvSpPr>
        <p:spPr>
          <a:xfrm>
            <a:off x="804725" y="2495950"/>
            <a:ext cx="7983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HOW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3" name="Google Shape;743;p79"/>
          <p:cNvSpPr txBox="1"/>
          <p:nvPr/>
        </p:nvSpPr>
        <p:spPr>
          <a:xfrm>
            <a:off x="1675525" y="3062175"/>
            <a:ext cx="5610000" cy="430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  CHANNELS / TACTICS</a:t>
            </a:r>
            <a:endParaRPr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44" name="Google Shape;744;p79"/>
          <p:cNvSpPr txBox="1"/>
          <p:nvPr/>
        </p:nvSpPr>
        <p:spPr>
          <a:xfrm>
            <a:off x="657900" y="3105550"/>
            <a:ext cx="9450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WHERE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5" name="Google Shape;745;p79"/>
          <p:cNvSpPr txBox="1"/>
          <p:nvPr/>
        </p:nvSpPr>
        <p:spPr>
          <a:xfrm>
            <a:off x="1675525" y="3671775"/>
            <a:ext cx="5610000" cy="4305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                    </a:t>
            </a:r>
            <a:r>
              <a:rPr lang="en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METRICS / TIMING</a:t>
            </a:r>
            <a:endParaRPr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46" name="Google Shape;746;p79"/>
          <p:cNvSpPr txBox="1"/>
          <p:nvPr/>
        </p:nvSpPr>
        <p:spPr>
          <a:xfrm>
            <a:off x="657900" y="3715150"/>
            <a:ext cx="945000" cy="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oppins"/>
                <a:ea typeface="Poppins"/>
                <a:cs typeface="Poppins"/>
                <a:sym typeface="Poppins"/>
              </a:rPr>
              <a:t>WHEN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47" name="Google Shape;74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80"/>
          <p:cNvSpPr/>
          <p:nvPr/>
        </p:nvSpPr>
        <p:spPr>
          <a:xfrm>
            <a:off x="3679525" y="4384100"/>
            <a:ext cx="1761600" cy="5871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54" name="Google Shape;754;p80"/>
          <p:cNvSpPr txBox="1"/>
          <p:nvPr/>
        </p:nvSpPr>
        <p:spPr>
          <a:xfrm>
            <a:off x="444600" y="499550"/>
            <a:ext cx="8102400" cy="14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Breakout discussion </a:t>
            </a:r>
            <a:endParaRPr b="1" sz="3000">
              <a:solidFill>
                <a:srgbClr val="FEFEF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55" name="Google Shape;755;p80"/>
          <p:cNvSpPr txBox="1"/>
          <p:nvPr/>
        </p:nvSpPr>
        <p:spPr>
          <a:xfrm>
            <a:off x="650475" y="2046000"/>
            <a:ext cx="7504500" cy="2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Share your initial thoughts on your marketing strategy - </a:t>
            </a: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what</a:t>
            </a: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will you do and why?</a:t>
            </a:r>
            <a:endParaRPr sz="2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How will you measure success?</a:t>
            </a:r>
            <a:endParaRPr sz="2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56" name="Google Shape;75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2502" y="465625"/>
            <a:ext cx="670322" cy="58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81"/>
          <p:cNvSpPr/>
          <p:nvPr/>
        </p:nvSpPr>
        <p:spPr>
          <a:xfrm>
            <a:off x="1172100" y="1457550"/>
            <a:ext cx="1942200" cy="1638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Website</a:t>
            </a:r>
            <a:endParaRPr sz="22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63" name="Google Shape;763;p81"/>
          <p:cNvSpPr/>
          <p:nvPr/>
        </p:nvSpPr>
        <p:spPr>
          <a:xfrm>
            <a:off x="3444275" y="1457550"/>
            <a:ext cx="1942200" cy="1638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Social Presence</a:t>
            </a:r>
            <a:endParaRPr sz="22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64" name="Google Shape;764;p81"/>
          <p:cNvSpPr/>
          <p:nvPr/>
        </p:nvSpPr>
        <p:spPr>
          <a:xfrm>
            <a:off x="5702625" y="1457550"/>
            <a:ext cx="1942200" cy="163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Google Business Profile </a:t>
            </a:r>
            <a:endParaRPr sz="22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65" name="Google Shape;765;p81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Your brand foundations - get basics in place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766" name="Google Shape;766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82"/>
          <p:cNvSpPr txBox="1"/>
          <p:nvPr/>
        </p:nvSpPr>
        <p:spPr>
          <a:xfrm>
            <a:off x="127875" y="213600"/>
            <a:ext cx="87474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2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Next</a:t>
            </a:r>
            <a:r>
              <a:rPr b="1" lang="en" sz="252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week’s focus: making it happen</a:t>
            </a:r>
            <a:endParaRPr b="1" sz="252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74" name="Google Shape;774;p82"/>
          <p:cNvSpPr/>
          <p:nvPr/>
        </p:nvSpPr>
        <p:spPr>
          <a:xfrm>
            <a:off x="3096748" y="3359812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rPr>
              <a:t>Focus: </a:t>
            </a:r>
            <a:endParaRPr b="1" i="0" sz="800" u="none" cap="none" strike="noStrike">
              <a:solidFill>
                <a:srgbClr val="58337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rPr>
              <a:t>Business plans</a:t>
            </a:r>
            <a:endParaRPr b="1" i="0" sz="800" u="none" cap="none" strike="noStrike">
              <a:solidFill>
                <a:srgbClr val="58337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5" name="Google Shape;775;p82"/>
          <p:cNvSpPr/>
          <p:nvPr/>
        </p:nvSpPr>
        <p:spPr>
          <a:xfrm>
            <a:off x="7513735" y="3349975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rPr>
              <a:t>Focus: </a:t>
            </a:r>
            <a:endParaRPr b="1" i="0" sz="800" u="none" cap="none" strike="noStrike">
              <a:solidFill>
                <a:srgbClr val="58337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rPr>
              <a:t>Launch!</a:t>
            </a:r>
            <a:endParaRPr b="0" i="0" sz="800" u="none" cap="none" strike="noStrike">
              <a:solidFill>
                <a:srgbClr val="58337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6" name="Google Shape;776;p82"/>
          <p:cNvSpPr/>
          <p:nvPr/>
        </p:nvSpPr>
        <p:spPr>
          <a:xfrm>
            <a:off x="6010224" y="3349975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  <a:t>Focus:</a:t>
            </a:r>
            <a:endParaRPr b="1" sz="800">
              <a:solidFill>
                <a:srgbClr val="166B7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  <a:t>Marketing &amp; brand</a:t>
            </a:r>
            <a:endParaRPr b="0" i="0" sz="800" u="none" cap="none" strike="noStrike">
              <a:solidFill>
                <a:srgbClr val="166B7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7" name="Google Shape;777;p82"/>
          <p:cNvSpPr/>
          <p:nvPr/>
        </p:nvSpPr>
        <p:spPr>
          <a:xfrm>
            <a:off x="1695674" y="3359813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  <a:t>Focus: </a:t>
            </a:r>
            <a:br>
              <a:rPr b="1" i="0" lang="en" sz="800" u="none" cap="none" strike="noStrike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" sz="800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  <a:t>Market research</a:t>
            </a:r>
            <a:endParaRPr b="1" i="0" sz="800" u="none" cap="none" strike="noStrike">
              <a:solidFill>
                <a:srgbClr val="166B7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166B7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8" name="Google Shape;778;p82"/>
          <p:cNvSpPr/>
          <p:nvPr/>
        </p:nvSpPr>
        <p:spPr>
          <a:xfrm>
            <a:off x="184850" y="1372723"/>
            <a:ext cx="1306200" cy="1950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EE3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82"/>
          <p:cNvSpPr/>
          <p:nvPr/>
        </p:nvSpPr>
        <p:spPr>
          <a:xfrm>
            <a:off x="258608" y="1805967"/>
            <a:ext cx="11577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Are you ready?</a:t>
            </a:r>
            <a:endParaRPr b="1" i="0" sz="1200" u="none" cap="none" strike="noStrike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0" name="Google Shape;780;p82"/>
          <p:cNvSpPr/>
          <p:nvPr/>
        </p:nvSpPr>
        <p:spPr>
          <a:xfrm>
            <a:off x="259108" y="2250741"/>
            <a:ext cx="11577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Getting into the right mindset to start your entrepreneurial journey</a:t>
            </a:r>
            <a:endParaRPr sz="900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1" name="Google Shape;781;p82"/>
          <p:cNvSpPr/>
          <p:nvPr/>
        </p:nvSpPr>
        <p:spPr>
          <a:xfrm>
            <a:off x="258595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b="1" i="0" sz="1600" u="none" cap="none" strike="noStrike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2" name="Google Shape;782;p82"/>
          <p:cNvSpPr/>
          <p:nvPr/>
        </p:nvSpPr>
        <p:spPr>
          <a:xfrm>
            <a:off x="208872" y="3376238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Focus:</a:t>
            </a:r>
            <a:r>
              <a:rPr b="1" lang="en" sz="800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800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The idea</a:t>
            </a:r>
            <a:endParaRPr b="0" i="0" sz="800" u="none" cap="none" strike="noStrike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3" name="Google Shape;783;p82"/>
          <p:cNvSpPr/>
          <p:nvPr/>
        </p:nvSpPr>
        <p:spPr>
          <a:xfrm>
            <a:off x="4609149" y="3349975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Focus: </a:t>
            </a:r>
            <a:endParaRPr b="1" sz="800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Funding &amp; finance</a:t>
            </a:r>
            <a:endParaRPr b="1" sz="800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4" name="Google Shape;784;p82"/>
          <p:cNvSpPr/>
          <p:nvPr/>
        </p:nvSpPr>
        <p:spPr>
          <a:xfrm>
            <a:off x="1654188" y="1372723"/>
            <a:ext cx="1306200" cy="1950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176B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82"/>
          <p:cNvSpPr/>
          <p:nvPr/>
        </p:nvSpPr>
        <p:spPr>
          <a:xfrm>
            <a:off x="1727945" y="1805967"/>
            <a:ext cx="11577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Immerse yourself</a:t>
            </a:r>
            <a:endParaRPr b="1" i="0" sz="1200" u="none" cap="none" strike="noStrik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6" name="Google Shape;786;p82"/>
          <p:cNvSpPr/>
          <p:nvPr/>
        </p:nvSpPr>
        <p:spPr>
          <a:xfrm>
            <a:off x="1728450" y="2250750"/>
            <a:ext cx="12048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Diving in to research your idea and focus in on who your customers will be</a:t>
            </a:r>
            <a:endParaRPr sz="900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7" name="Google Shape;787;p82"/>
          <p:cNvSpPr/>
          <p:nvPr/>
        </p:nvSpPr>
        <p:spPr>
          <a:xfrm>
            <a:off x="1727932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b="1" i="0" sz="1600" u="none" cap="none" strike="noStrik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8" name="Google Shape;788;p82"/>
          <p:cNvSpPr/>
          <p:nvPr/>
        </p:nvSpPr>
        <p:spPr>
          <a:xfrm>
            <a:off x="3113088" y="1372723"/>
            <a:ext cx="1306200" cy="1950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5833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82"/>
          <p:cNvSpPr/>
          <p:nvPr/>
        </p:nvSpPr>
        <p:spPr>
          <a:xfrm>
            <a:off x="3186845" y="1805967"/>
            <a:ext cx="11577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Create your plan</a:t>
            </a:r>
            <a:endParaRPr b="1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0" name="Google Shape;790;p82"/>
          <p:cNvSpPr/>
          <p:nvPr/>
        </p:nvSpPr>
        <p:spPr>
          <a:xfrm>
            <a:off x="3187350" y="2250750"/>
            <a:ext cx="12048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Taking the first steps towards writing your business plan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1" name="Google Shape;791;p82"/>
          <p:cNvSpPr/>
          <p:nvPr/>
        </p:nvSpPr>
        <p:spPr>
          <a:xfrm>
            <a:off x="3186832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b="1" i="0" sz="1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2" name="Google Shape;792;p82"/>
          <p:cNvSpPr/>
          <p:nvPr/>
        </p:nvSpPr>
        <p:spPr>
          <a:xfrm>
            <a:off x="4561550" y="1372723"/>
            <a:ext cx="1306200" cy="1950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EE3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82"/>
          <p:cNvSpPr/>
          <p:nvPr/>
        </p:nvSpPr>
        <p:spPr>
          <a:xfrm>
            <a:off x="4635325" y="1805975"/>
            <a:ext cx="13062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Let’s talk about money</a:t>
            </a:r>
            <a:endParaRPr b="1" i="0" sz="1200" u="none" cap="none" strike="noStrik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4" name="Google Shape;794;p82"/>
          <p:cNvSpPr/>
          <p:nvPr/>
        </p:nvSpPr>
        <p:spPr>
          <a:xfrm>
            <a:off x="4635808" y="2250741"/>
            <a:ext cx="11577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Figure out how much money you'll need and how you'll fund it</a:t>
            </a:r>
            <a:endParaRPr sz="9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5" name="Google Shape;795;p82"/>
          <p:cNvSpPr/>
          <p:nvPr/>
        </p:nvSpPr>
        <p:spPr>
          <a:xfrm>
            <a:off x="4635295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endParaRPr b="1" i="0" sz="1600" u="none" cap="none" strike="noStrik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6" name="Google Shape;796;p82"/>
          <p:cNvSpPr/>
          <p:nvPr/>
        </p:nvSpPr>
        <p:spPr>
          <a:xfrm>
            <a:off x="6019075" y="1372723"/>
            <a:ext cx="1306200" cy="1950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176B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82"/>
          <p:cNvSpPr/>
          <p:nvPr/>
        </p:nvSpPr>
        <p:spPr>
          <a:xfrm>
            <a:off x="6092833" y="1805967"/>
            <a:ext cx="11577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Take it to the world</a:t>
            </a:r>
            <a:endParaRPr b="1" i="0" sz="1200" u="none" cap="none" strike="noStrike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8" name="Google Shape;798;p82"/>
          <p:cNvSpPr/>
          <p:nvPr/>
        </p:nvSpPr>
        <p:spPr>
          <a:xfrm>
            <a:off x="6093338" y="2250750"/>
            <a:ext cx="12048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Bring your idea to reality. Build your products, brand and digital presence</a:t>
            </a:r>
            <a:endParaRPr sz="9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9" name="Google Shape;799;p82"/>
          <p:cNvSpPr/>
          <p:nvPr/>
        </p:nvSpPr>
        <p:spPr>
          <a:xfrm>
            <a:off x="6092820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  <a:endParaRPr b="1" i="0" sz="1600" u="none" cap="none" strike="noStrike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00" name="Google Shape;800;p82"/>
          <p:cNvSpPr/>
          <p:nvPr/>
        </p:nvSpPr>
        <p:spPr>
          <a:xfrm>
            <a:off x="7476588" y="1372723"/>
            <a:ext cx="1306200" cy="19503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19050">
            <a:solidFill>
              <a:srgbClr val="5833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82"/>
          <p:cNvSpPr/>
          <p:nvPr/>
        </p:nvSpPr>
        <p:spPr>
          <a:xfrm>
            <a:off x="7550345" y="1805967"/>
            <a:ext cx="11577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Making it happen</a:t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02" name="Google Shape;802;p82"/>
          <p:cNvSpPr/>
          <p:nvPr/>
        </p:nvSpPr>
        <p:spPr>
          <a:xfrm>
            <a:off x="7550850" y="2250750"/>
            <a:ext cx="12048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Drive sales and stay on track whilst looking after yourself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03" name="Google Shape;803;p82"/>
          <p:cNvSpPr/>
          <p:nvPr/>
        </p:nvSpPr>
        <p:spPr>
          <a:xfrm>
            <a:off x="7550332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  <a:endParaRPr b="1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62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83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dk2"/>
                </a:solidFill>
              </a:rPr>
              <a:t>Your homework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811" name="Google Shape;811;p83"/>
          <p:cNvSpPr txBox="1"/>
          <p:nvPr/>
        </p:nvSpPr>
        <p:spPr>
          <a:xfrm>
            <a:off x="280325" y="988675"/>
            <a:ext cx="7777800" cy="29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Watch the bonus videos on how the founders grew their following</a:t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Build out your draft marketing plan</a:t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Then watch the next round of </a:t>
            </a:r>
            <a:r>
              <a:rPr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videos</a:t>
            </a:r>
            <a:r>
              <a:rPr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on how our founders got their first customers</a:t>
            </a:r>
            <a:br>
              <a:rPr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oppins"/>
              <a:buChar char="●"/>
            </a:pPr>
            <a:r>
              <a:rPr lang="en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Reflect on the specific actions you’ll need to take to generate your first (or next) sale - capture and prioritise.</a:t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Google Shape;816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62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84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dk2"/>
                </a:solidFill>
              </a:rPr>
              <a:t>Action plan to drive traction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819" name="Google Shape;819;p84"/>
          <p:cNvSpPr txBox="1"/>
          <p:nvPr/>
        </p:nvSpPr>
        <p:spPr>
          <a:xfrm>
            <a:off x="1893800" y="1848950"/>
            <a:ext cx="150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30</a:t>
            </a:r>
            <a:endParaRPr sz="6100">
              <a:solidFill>
                <a:schemeClr val="accent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820" name="Google Shape;820;p84"/>
          <p:cNvSpPr txBox="1"/>
          <p:nvPr/>
        </p:nvSpPr>
        <p:spPr>
          <a:xfrm>
            <a:off x="3897425" y="1848950"/>
            <a:ext cx="150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chemeClr val="l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6</a:t>
            </a:r>
            <a:r>
              <a:rPr lang="en" sz="6100">
                <a:solidFill>
                  <a:schemeClr val="l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0</a:t>
            </a:r>
            <a:endParaRPr sz="6100">
              <a:solidFill>
                <a:schemeClr val="lt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821" name="Google Shape;821;p84"/>
          <p:cNvSpPr txBox="1"/>
          <p:nvPr/>
        </p:nvSpPr>
        <p:spPr>
          <a:xfrm>
            <a:off x="5614775" y="1848950"/>
            <a:ext cx="150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rgbClr val="C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9</a:t>
            </a:r>
            <a:r>
              <a:rPr lang="en" sz="6100">
                <a:solidFill>
                  <a:srgbClr val="C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0</a:t>
            </a:r>
            <a:endParaRPr sz="6100">
              <a:solidFill>
                <a:srgbClr val="C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85"/>
          <p:cNvSpPr txBox="1"/>
          <p:nvPr/>
        </p:nvSpPr>
        <p:spPr>
          <a:xfrm>
            <a:off x="432725" y="2822738"/>
            <a:ext cx="8520600" cy="11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Have a great week!</a:t>
            </a:r>
            <a:endParaRPr b="1" sz="2900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29" name="Google Shape;829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5860" y="1182536"/>
            <a:ext cx="1204775" cy="1204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5"/>
          <p:cNvSpPr txBox="1"/>
          <p:nvPr/>
        </p:nvSpPr>
        <p:spPr>
          <a:xfrm>
            <a:off x="127875" y="213600"/>
            <a:ext cx="87474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2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This week’s focus: branding and marketing</a:t>
            </a:r>
            <a:endParaRPr b="1" sz="252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66" name="Google Shape;266;p35"/>
          <p:cNvSpPr/>
          <p:nvPr/>
        </p:nvSpPr>
        <p:spPr>
          <a:xfrm>
            <a:off x="3096748" y="3359812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rPr>
              <a:t>Focus: </a:t>
            </a:r>
            <a:endParaRPr b="1" i="0" sz="800" u="none" cap="none" strike="noStrike">
              <a:solidFill>
                <a:srgbClr val="58337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rPr>
              <a:t>Business plans</a:t>
            </a:r>
            <a:endParaRPr b="1" i="0" sz="800" u="none" cap="none" strike="noStrike">
              <a:solidFill>
                <a:srgbClr val="58337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7" name="Google Shape;267;p35"/>
          <p:cNvSpPr/>
          <p:nvPr/>
        </p:nvSpPr>
        <p:spPr>
          <a:xfrm>
            <a:off x="7513735" y="3349975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rPr>
              <a:t>Focus: </a:t>
            </a:r>
            <a:endParaRPr b="1" i="0" sz="800" u="none" cap="none" strike="noStrike">
              <a:solidFill>
                <a:srgbClr val="58337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rgbClr val="583372"/>
                </a:solidFill>
                <a:latin typeface="Poppins"/>
                <a:ea typeface="Poppins"/>
                <a:cs typeface="Poppins"/>
                <a:sym typeface="Poppins"/>
              </a:rPr>
              <a:t>Launch!</a:t>
            </a:r>
            <a:endParaRPr b="0" i="0" sz="800" u="none" cap="none" strike="noStrike">
              <a:solidFill>
                <a:srgbClr val="58337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8" name="Google Shape;268;p35"/>
          <p:cNvSpPr/>
          <p:nvPr/>
        </p:nvSpPr>
        <p:spPr>
          <a:xfrm>
            <a:off x="6010224" y="3349975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  <a:t>Focus:</a:t>
            </a:r>
            <a:endParaRPr b="1" sz="800">
              <a:solidFill>
                <a:srgbClr val="166B7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  <a:t>Marketing &amp; brand</a:t>
            </a:r>
            <a:endParaRPr b="0" i="0" sz="800" u="none" cap="none" strike="noStrike">
              <a:solidFill>
                <a:srgbClr val="166B7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9" name="Google Shape;269;p35"/>
          <p:cNvSpPr/>
          <p:nvPr/>
        </p:nvSpPr>
        <p:spPr>
          <a:xfrm>
            <a:off x="1695674" y="3359813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  <a:t>Focus: </a:t>
            </a:r>
            <a:br>
              <a:rPr b="1" i="0" lang="en" sz="800" u="none" cap="none" strike="noStrike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" sz="800">
                <a:solidFill>
                  <a:srgbClr val="166B7A"/>
                </a:solidFill>
                <a:latin typeface="Poppins"/>
                <a:ea typeface="Poppins"/>
                <a:cs typeface="Poppins"/>
                <a:sym typeface="Poppins"/>
              </a:rPr>
              <a:t>Market research</a:t>
            </a:r>
            <a:endParaRPr b="1" i="0" sz="800" u="none" cap="none" strike="noStrike">
              <a:solidFill>
                <a:srgbClr val="166B7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166B7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0" name="Google Shape;270;p35"/>
          <p:cNvSpPr/>
          <p:nvPr/>
        </p:nvSpPr>
        <p:spPr>
          <a:xfrm>
            <a:off x="184850" y="1372723"/>
            <a:ext cx="1306200" cy="1950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EE3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5"/>
          <p:cNvSpPr/>
          <p:nvPr/>
        </p:nvSpPr>
        <p:spPr>
          <a:xfrm>
            <a:off x="258608" y="1805967"/>
            <a:ext cx="11577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Are you ready?</a:t>
            </a:r>
            <a:endParaRPr b="1" i="0" sz="1200" u="none" cap="none" strike="noStrike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2" name="Google Shape;272;p35"/>
          <p:cNvSpPr/>
          <p:nvPr/>
        </p:nvSpPr>
        <p:spPr>
          <a:xfrm>
            <a:off x="259108" y="2250741"/>
            <a:ext cx="11577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Getting into the right mindset to start your entrepreneurial journey</a:t>
            </a:r>
            <a:endParaRPr sz="900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3" name="Google Shape;273;p35"/>
          <p:cNvSpPr/>
          <p:nvPr/>
        </p:nvSpPr>
        <p:spPr>
          <a:xfrm>
            <a:off x="258595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b="1" i="0" sz="1600" u="none" cap="none" strike="noStrike">
              <a:solidFill>
                <a:srgbClr val="FF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4" name="Google Shape;274;p35"/>
          <p:cNvSpPr/>
          <p:nvPr/>
        </p:nvSpPr>
        <p:spPr>
          <a:xfrm>
            <a:off x="208872" y="3376238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Focus:</a:t>
            </a:r>
            <a:r>
              <a:rPr b="1" lang="en" sz="800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800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The idea</a:t>
            </a:r>
            <a:endParaRPr b="0" i="0" sz="800" u="none" cap="none" strike="noStrike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5" name="Google Shape;275;p35"/>
          <p:cNvSpPr/>
          <p:nvPr/>
        </p:nvSpPr>
        <p:spPr>
          <a:xfrm>
            <a:off x="4609149" y="3349975"/>
            <a:ext cx="14214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Focus: </a:t>
            </a:r>
            <a:endParaRPr b="1" sz="800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rgbClr val="EE3825"/>
                </a:solidFill>
                <a:latin typeface="Poppins"/>
                <a:ea typeface="Poppins"/>
                <a:cs typeface="Poppins"/>
                <a:sym typeface="Poppins"/>
              </a:rPr>
              <a:t>Funding &amp; finance</a:t>
            </a:r>
            <a:endParaRPr b="1" sz="800">
              <a:solidFill>
                <a:srgbClr val="EE38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6" name="Google Shape;276;p35"/>
          <p:cNvSpPr/>
          <p:nvPr/>
        </p:nvSpPr>
        <p:spPr>
          <a:xfrm>
            <a:off x="1654188" y="1372723"/>
            <a:ext cx="1306200" cy="1950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176B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5"/>
          <p:cNvSpPr/>
          <p:nvPr/>
        </p:nvSpPr>
        <p:spPr>
          <a:xfrm>
            <a:off x="1727945" y="1805967"/>
            <a:ext cx="11577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Immerse yourself</a:t>
            </a:r>
            <a:endParaRPr b="1" i="0" sz="1200" u="none" cap="none" strike="noStrik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8" name="Google Shape;278;p35"/>
          <p:cNvSpPr/>
          <p:nvPr/>
        </p:nvSpPr>
        <p:spPr>
          <a:xfrm>
            <a:off x="1728450" y="2250750"/>
            <a:ext cx="12048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Diving in to research your idea and focus in on who your customers will be</a:t>
            </a:r>
            <a:endParaRPr sz="900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9" name="Google Shape;279;p35"/>
          <p:cNvSpPr/>
          <p:nvPr/>
        </p:nvSpPr>
        <p:spPr>
          <a:xfrm>
            <a:off x="1727932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b="1" i="0" sz="1600" u="none" cap="none" strike="noStrik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0" name="Google Shape;280;p35"/>
          <p:cNvSpPr/>
          <p:nvPr/>
        </p:nvSpPr>
        <p:spPr>
          <a:xfrm>
            <a:off x="3113088" y="1372723"/>
            <a:ext cx="1306200" cy="1950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5833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5"/>
          <p:cNvSpPr/>
          <p:nvPr/>
        </p:nvSpPr>
        <p:spPr>
          <a:xfrm>
            <a:off x="3186845" y="1805967"/>
            <a:ext cx="11577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Create your plan</a:t>
            </a:r>
            <a:endParaRPr b="1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2" name="Google Shape;282;p35"/>
          <p:cNvSpPr/>
          <p:nvPr/>
        </p:nvSpPr>
        <p:spPr>
          <a:xfrm>
            <a:off x="3187350" y="2250750"/>
            <a:ext cx="12048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Taking the first steps towards writing your business plan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3" name="Google Shape;283;p35"/>
          <p:cNvSpPr/>
          <p:nvPr/>
        </p:nvSpPr>
        <p:spPr>
          <a:xfrm>
            <a:off x="3186832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b="1" i="0" sz="1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4" name="Google Shape;284;p35"/>
          <p:cNvSpPr/>
          <p:nvPr/>
        </p:nvSpPr>
        <p:spPr>
          <a:xfrm>
            <a:off x="4561550" y="1372723"/>
            <a:ext cx="1306200" cy="1950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EE38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5"/>
          <p:cNvSpPr/>
          <p:nvPr/>
        </p:nvSpPr>
        <p:spPr>
          <a:xfrm>
            <a:off x="4635325" y="1805975"/>
            <a:ext cx="13062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Let’s talk about money</a:t>
            </a:r>
            <a:endParaRPr b="1" i="0" sz="1200" u="none" cap="none" strike="noStrik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6" name="Google Shape;286;p35"/>
          <p:cNvSpPr/>
          <p:nvPr/>
        </p:nvSpPr>
        <p:spPr>
          <a:xfrm>
            <a:off x="4635808" y="2250741"/>
            <a:ext cx="11577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Figure out how much money you'll need and how you'll fund it</a:t>
            </a:r>
            <a:endParaRPr sz="9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7" name="Google Shape;287;p35"/>
          <p:cNvSpPr/>
          <p:nvPr/>
        </p:nvSpPr>
        <p:spPr>
          <a:xfrm>
            <a:off x="4635295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endParaRPr b="1" i="0" sz="1600" u="none" cap="none" strike="noStrik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8" name="Google Shape;288;p35"/>
          <p:cNvSpPr/>
          <p:nvPr/>
        </p:nvSpPr>
        <p:spPr>
          <a:xfrm>
            <a:off x="6019075" y="1372723"/>
            <a:ext cx="1306200" cy="1950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19050">
            <a:solidFill>
              <a:srgbClr val="176B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5"/>
          <p:cNvSpPr/>
          <p:nvPr/>
        </p:nvSpPr>
        <p:spPr>
          <a:xfrm>
            <a:off x="6092833" y="1805967"/>
            <a:ext cx="11577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Take it to the world</a:t>
            </a:r>
            <a:endParaRPr b="1"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0" name="Google Shape;290;p35"/>
          <p:cNvSpPr/>
          <p:nvPr/>
        </p:nvSpPr>
        <p:spPr>
          <a:xfrm>
            <a:off x="6093338" y="2250750"/>
            <a:ext cx="12048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Bring your idea to reality. Build your products, brand and digital presence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1" name="Google Shape;291;p35"/>
          <p:cNvSpPr/>
          <p:nvPr/>
        </p:nvSpPr>
        <p:spPr>
          <a:xfrm>
            <a:off x="6092820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  <a:endParaRPr b="1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2" name="Google Shape;292;p35"/>
          <p:cNvSpPr/>
          <p:nvPr/>
        </p:nvSpPr>
        <p:spPr>
          <a:xfrm>
            <a:off x="7476588" y="1372723"/>
            <a:ext cx="1306200" cy="1950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5833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35"/>
          <p:cNvSpPr/>
          <p:nvPr/>
        </p:nvSpPr>
        <p:spPr>
          <a:xfrm>
            <a:off x="7550345" y="1805967"/>
            <a:ext cx="11577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Making it happen</a:t>
            </a:r>
            <a:endParaRPr b="1" i="0" sz="1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35"/>
          <p:cNvSpPr/>
          <p:nvPr/>
        </p:nvSpPr>
        <p:spPr>
          <a:xfrm>
            <a:off x="7550850" y="2250750"/>
            <a:ext cx="12048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Drive sales and stay on track whilst looking after yourself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5" name="Google Shape;295;p35"/>
          <p:cNvSpPr/>
          <p:nvPr/>
        </p:nvSpPr>
        <p:spPr>
          <a:xfrm>
            <a:off x="7550332" y="1392666"/>
            <a:ext cx="1157700" cy="45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Week </a:t>
            </a:r>
            <a:r>
              <a:rPr b="1"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  <a:endParaRPr b="1" i="0" sz="1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6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dk2"/>
                </a:solidFill>
              </a:rPr>
              <a:t>Your turn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03" name="Google Shape;303;p36"/>
          <p:cNvSpPr txBox="1"/>
          <p:nvPr>
            <p:ph type="title"/>
          </p:nvPr>
        </p:nvSpPr>
        <p:spPr>
          <a:xfrm>
            <a:off x="1417575" y="2100400"/>
            <a:ext cx="7278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0" lang="en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What does branding mean to you?</a:t>
            </a:r>
            <a:endParaRPr b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4" name="Google Shape;30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8348" y="2172339"/>
            <a:ext cx="428825" cy="42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7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en" sz="25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What is branding?</a:t>
            </a:r>
            <a:endParaRPr sz="252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12" name="Google Shape;312;p37"/>
          <p:cNvSpPr txBox="1"/>
          <p:nvPr>
            <p:ph idx="1" type="subTitle"/>
          </p:nvPr>
        </p:nvSpPr>
        <p:spPr>
          <a:xfrm>
            <a:off x="347950" y="1368250"/>
            <a:ext cx="2523000" cy="22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" sz="16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NOT JUST:</a:t>
            </a:r>
            <a:endParaRPr b="1" sz="16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Logo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Colours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Tagline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313" name="Google Shape;313;p37"/>
          <p:cNvSpPr txBox="1"/>
          <p:nvPr/>
        </p:nvSpPr>
        <p:spPr>
          <a:xfrm>
            <a:off x="4406775" y="1443900"/>
            <a:ext cx="3744000" cy="224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51C75"/>
                </a:solidFill>
                <a:latin typeface="Poppins"/>
                <a:ea typeface="Poppins"/>
                <a:cs typeface="Poppins"/>
                <a:sym typeface="Poppins"/>
              </a:rPr>
              <a:t>Branding is what people think, feel  and say about your business.</a:t>
            </a:r>
            <a:endParaRPr sz="2000">
              <a:solidFill>
                <a:srgbClr val="351C75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cxnSp>
        <p:nvCxnSpPr>
          <p:cNvPr id="314" name="Google Shape;314;p37"/>
          <p:cNvCxnSpPr/>
          <p:nvPr/>
        </p:nvCxnSpPr>
        <p:spPr>
          <a:xfrm>
            <a:off x="3783400" y="1065900"/>
            <a:ext cx="30000" cy="3253500"/>
          </a:xfrm>
          <a:prstGeom prst="straightConnector1">
            <a:avLst/>
          </a:prstGeom>
          <a:noFill/>
          <a:ln cap="flat" cmpd="sng" w="28575">
            <a:solidFill>
              <a:srgbClr val="58337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15" name="Google Shape;31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0688" y="1260325"/>
            <a:ext cx="776183" cy="7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3875" y="4553737"/>
            <a:ext cx="1942200" cy="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8"/>
          <p:cNvSpPr txBox="1"/>
          <p:nvPr>
            <p:ph type="title"/>
          </p:nvPr>
        </p:nvSpPr>
        <p:spPr>
          <a:xfrm>
            <a:off x="243450" y="247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en" sz="25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How do you want your brand to make people feel?</a:t>
            </a:r>
            <a:r>
              <a:rPr b="0" lang="en"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endParaRPr sz="252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322" name="Google Shape;32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3700" y="996538"/>
            <a:ext cx="5799926" cy="3262426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3" name="Google Shape;32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325" y="4434900"/>
            <a:ext cx="1204775" cy="60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igital Boost">
  <a:themeElements>
    <a:clrScheme name="Simple Light">
      <a:dk1>
        <a:srgbClr val="583372"/>
      </a:dk1>
      <a:lt1>
        <a:srgbClr val="FEFEFE"/>
      </a:lt1>
      <a:dk2>
        <a:srgbClr val="166B7A"/>
      </a:dk2>
      <a:lt2>
        <a:srgbClr val="F26D37"/>
      </a:lt2>
      <a:accent1>
        <a:srgbClr val="F26D37"/>
      </a:accent1>
      <a:accent2>
        <a:srgbClr val="EFC976"/>
      </a:accent2>
      <a:accent3>
        <a:srgbClr val="B8EAF0"/>
      </a:accent3>
      <a:accent4>
        <a:srgbClr val="166B7A"/>
      </a:accent4>
      <a:accent5>
        <a:srgbClr val="583372"/>
      </a:accent5>
      <a:accent6>
        <a:srgbClr val="F4C3F0"/>
      </a:accent6>
      <a:hlink>
        <a:srgbClr val="F26D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